
<file path=[Content_Types].xml><?xml version="1.0" encoding="utf-8"?>
<Types xmlns="http://schemas.openxmlformats.org/package/2006/content-types">
  <Default Extension="gif" ContentType="image/gif"/>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1"/>
  </p:notesMasterIdLst>
  <p:handoutMasterIdLst>
    <p:handoutMasterId r:id="rId102"/>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4" r:id="rId35"/>
    <p:sldId id="480" r:id="rId36"/>
    <p:sldId id="481" r:id="rId37"/>
    <p:sldId id="490" r:id="rId38"/>
    <p:sldId id="484" r:id="rId39"/>
    <p:sldId id="485" r:id="rId40"/>
    <p:sldId id="486" r:id="rId41"/>
    <p:sldId id="487" r:id="rId42"/>
    <p:sldId id="488" r:id="rId43"/>
    <p:sldId id="489" r:id="rId44"/>
    <p:sldId id="519" r:id="rId45"/>
    <p:sldId id="522" r:id="rId46"/>
    <p:sldId id="540" r:id="rId47"/>
    <p:sldId id="524" r:id="rId48"/>
    <p:sldId id="532" r:id="rId49"/>
    <p:sldId id="525" r:id="rId50"/>
    <p:sldId id="534" r:id="rId51"/>
    <p:sldId id="530" r:id="rId52"/>
    <p:sldId id="533" r:id="rId53"/>
    <p:sldId id="527" r:id="rId54"/>
    <p:sldId id="526" r:id="rId55"/>
    <p:sldId id="535" r:id="rId56"/>
    <p:sldId id="528" r:id="rId57"/>
    <p:sldId id="531" r:id="rId58"/>
    <p:sldId id="521" r:id="rId59"/>
    <p:sldId id="491" r:id="rId60"/>
    <p:sldId id="492" r:id="rId61"/>
    <p:sldId id="493" r:id="rId62"/>
    <p:sldId id="494" r:id="rId63"/>
    <p:sldId id="495" r:id="rId64"/>
    <p:sldId id="322" r:id="rId65"/>
    <p:sldId id="498" r:id="rId66"/>
    <p:sldId id="499" r:id="rId67"/>
    <p:sldId id="500" r:id="rId68"/>
    <p:sldId id="541" r:id="rId69"/>
    <p:sldId id="543" r:id="rId70"/>
    <p:sldId id="544" r:id="rId71"/>
    <p:sldId id="545" r:id="rId72"/>
    <p:sldId id="546" r:id="rId73"/>
    <p:sldId id="538" r:id="rId74"/>
    <p:sldId id="548" r:id="rId75"/>
    <p:sldId id="549" r:id="rId76"/>
    <p:sldId id="550" r:id="rId77"/>
    <p:sldId id="556" r:id="rId78"/>
    <p:sldId id="551" r:id="rId79"/>
    <p:sldId id="552" r:id="rId80"/>
    <p:sldId id="553" r:id="rId81"/>
    <p:sldId id="555" r:id="rId82"/>
    <p:sldId id="554" r:id="rId83"/>
    <p:sldId id="557" r:id="rId84"/>
    <p:sldId id="558" r:id="rId85"/>
    <p:sldId id="559" r:id="rId86"/>
    <p:sldId id="563" r:id="rId87"/>
    <p:sldId id="562" r:id="rId88"/>
    <p:sldId id="564" r:id="rId89"/>
    <p:sldId id="504" r:id="rId90"/>
    <p:sldId id="505" r:id="rId91"/>
    <p:sldId id="506" r:id="rId92"/>
    <p:sldId id="497" r:id="rId93"/>
    <p:sldId id="537" r:id="rId94"/>
    <p:sldId id="513" r:id="rId95"/>
    <p:sldId id="514" r:id="rId96"/>
    <p:sldId id="517" r:id="rId97"/>
    <p:sldId id="516" r:id="rId98"/>
    <p:sldId id="518" r:id="rId99"/>
    <p:sldId id="40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4"/>
            <p14:sldId id="480"/>
            <p14:sldId id="481"/>
            <p14:sldId id="490"/>
            <p14:sldId id="484"/>
            <p14:sldId id="485"/>
            <p14:sldId id="486"/>
            <p14:sldId id="487"/>
            <p14:sldId id="488"/>
            <p14:sldId id="489"/>
            <p14:sldId id="519"/>
            <p14:sldId id="522"/>
            <p14:sldId id="540"/>
            <p14:sldId id="524"/>
            <p14:sldId id="532"/>
            <p14:sldId id="525"/>
            <p14:sldId id="534"/>
            <p14:sldId id="530"/>
            <p14:sldId id="533"/>
            <p14:sldId id="527"/>
            <p14:sldId id="526"/>
            <p14:sldId id="535"/>
            <p14:sldId id="528"/>
            <p14:sldId id="531"/>
            <p14:sldId id="521"/>
            <p14:sldId id="491"/>
            <p14:sldId id="492"/>
            <p14:sldId id="493"/>
            <p14:sldId id="494"/>
            <p14:sldId id="495"/>
            <p14:sldId id="322"/>
            <p14:sldId id="498"/>
            <p14:sldId id="499"/>
            <p14:sldId id="500"/>
            <p14:sldId id="541"/>
            <p14:sldId id="543"/>
            <p14:sldId id="544"/>
            <p14:sldId id="545"/>
            <p14:sldId id="546"/>
            <p14:sldId id="538"/>
            <p14:sldId id="548"/>
            <p14:sldId id="549"/>
            <p14:sldId id="550"/>
            <p14:sldId id="556"/>
            <p14:sldId id="551"/>
            <p14:sldId id="552"/>
            <p14:sldId id="553"/>
            <p14:sldId id="555"/>
            <p14:sldId id="554"/>
            <p14:sldId id="557"/>
            <p14:sldId id="558"/>
            <p14:sldId id="559"/>
            <p14:sldId id="563"/>
            <p14:sldId id="562"/>
            <p14:sldId id="564"/>
            <p14:sldId id="504"/>
            <p14:sldId id="505"/>
            <p14:sldId id="506"/>
            <p14:sldId id="497"/>
            <p14:sldId id="537"/>
            <p14:sldId id="513"/>
            <p14:sldId id="514"/>
            <p14:sldId id="517"/>
            <p14:sldId id="516"/>
            <p14:sldId id="518"/>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286"/>
    <a:srgbClr val="7C2A81"/>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4249" autoAdjust="0"/>
  </p:normalViewPr>
  <p:slideViewPr>
    <p:cSldViewPr snapToGrid="0">
      <p:cViewPr varScale="1">
        <p:scale>
          <a:sx n="65" d="100"/>
          <a:sy n="65" d="100"/>
        </p:scale>
        <p:origin x="102" y="22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10/25/2021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10/25/2021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511227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184303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194455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19974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338200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1127293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1406536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3732303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1676056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1190887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461669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415402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3620082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3908964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1683879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69</a:t>
            </a:fld>
            <a:endParaRPr lang="hu-HU" dirty="0"/>
          </a:p>
        </p:txBody>
      </p:sp>
    </p:spTree>
    <p:extLst>
      <p:ext uri="{BB962C8B-B14F-4D97-AF65-F5344CB8AC3E}">
        <p14:creationId xmlns:p14="http://schemas.microsoft.com/office/powerpoint/2010/main" val="46994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70</a:t>
            </a:fld>
            <a:endParaRPr lang="hu-HU" dirty="0"/>
          </a:p>
        </p:txBody>
      </p:sp>
    </p:spTree>
    <p:extLst>
      <p:ext uri="{BB962C8B-B14F-4D97-AF65-F5344CB8AC3E}">
        <p14:creationId xmlns:p14="http://schemas.microsoft.com/office/powerpoint/2010/main" val="2863819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71</a:t>
            </a:fld>
            <a:endParaRPr lang="hu-HU" dirty="0"/>
          </a:p>
        </p:txBody>
      </p:sp>
    </p:spTree>
    <p:extLst>
      <p:ext uri="{BB962C8B-B14F-4D97-AF65-F5344CB8AC3E}">
        <p14:creationId xmlns:p14="http://schemas.microsoft.com/office/powerpoint/2010/main" val="452536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72</a:t>
            </a:fld>
            <a:endParaRPr lang="hu-HU" dirty="0"/>
          </a:p>
        </p:txBody>
      </p:sp>
    </p:spTree>
    <p:extLst>
      <p:ext uri="{BB962C8B-B14F-4D97-AF65-F5344CB8AC3E}">
        <p14:creationId xmlns:p14="http://schemas.microsoft.com/office/powerpoint/2010/main" val="40702858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74</a:t>
            </a:fld>
            <a:endParaRPr lang="hu-HU" dirty="0"/>
          </a:p>
        </p:txBody>
      </p:sp>
    </p:spTree>
    <p:extLst>
      <p:ext uri="{BB962C8B-B14F-4D97-AF65-F5344CB8AC3E}">
        <p14:creationId xmlns:p14="http://schemas.microsoft.com/office/powerpoint/2010/main" val="25270160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75</a:t>
            </a:fld>
            <a:endParaRPr lang="hu-HU" dirty="0"/>
          </a:p>
        </p:txBody>
      </p:sp>
    </p:spTree>
    <p:extLst>
      <p:ext uri="{BB962C8B-B14F-4D97-AF65-F5344CB8AC3E}">
        <p14:creationId xmlns:p14="http://schemas.microsoft.com/office/powerpoint/2010/main" val="17067179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76</a:t>
            </a:fld>
            <a:endParaRPr lang="hu-HU" dirty="0"/>
          </a:p>
        </p:txBody>
      </p:sp>
    </p:spTree>
    <p:extLst>
      <p:ext uri="{BB962C8B-B14F-4D97-AF65-F5344CB8AC3E}">
        <p14:creationId xmlns:p14="http://schemas.microsoft.com/office/powerpoint/2010/main" val="1570915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77</a:t>
            </a:fld>
            <a:endParaRPr lang="hu-HU" dirty="0"/>
          </a:p>
        </p:txBody>
      </p:sp>
    </p:spTree>
    <p:extLst>
      <p:ext uri="{BB962C8B-B14F-4D97-AF65-F5344CB8AC3E}">
        <p14:creationId xmlns:p14="http://schemas.microsoft.com/office/powerpoint/2010/main" val="29464189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78</a:t>
            </a:fld>
            <a:endParaRPr lang="hu-HU" dirty="0"/>
          </a:p>
        </p:txBody>
      </p:sp>
    </p:spTree>
    <p:extLst>
      <p:ext uri="{BB962C8B-B14F-4D97-AF65-F5344CB8AC3E}">
        <p14:creationId xmlns:p14="http://schemas.microsoft.com/office/powerpoint/2010/main" val="23802447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79</a:t>
            </a:fld>
            <a:endParaRPr lang="hu-HU" dirty="0"/>
          </a:p>
        </p:txBody>
      </p:sp>
    </p:spTree>
    <p:extLst>
      <p:ext uri="{BB962C8B-B14F-4D97-AF65-F5344CB8AC3E}">
        <p14:creationId xmlns:p14="http://schemas.microsoft.com/office/powerpoint/2010/main" val="40673072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80</a:t>
            </a:fld>
            <a:endParaRPr lang="hu-HU" dirty="0"/>
          </a:p>
        </p:txBody>
      </p:sp>
    </p:spTree>
    <p:extLst>
      <p:ext uri="{BB962C8B-B14F-4D97-AF65-F5344CB8AC3E}">
        <p14:creationId xmlns:p14="http://schemas.microsoft.com/office/powerpoint/2010/main" val="3554976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81</a:t>
            </a:fld>
            <a:endParaRPr lang="hu-HU" dirty="0"/>
          </a:p>
        </p:txBody>
      </p:sp>
    </p:spTree>
    <p:extLst>
      <p:ext uri="{BB962C8B-B14F-4D97-AF65-F5344CB8AC3E}">
        <p14:creationId xmlns:p14="http://schemas.microsoft.com/office/powerpoint/2010/main" val="29876682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82</a:t>
            </a:fld>
            <a:endParaRPr lang="hu-HU" dirty="0"/>
          </a:p>
        </p:txBody>
      </p:sp>
    </p:spTree>
    <p:extLst>
      <p:ext uri="{BB962C8B-B14F-4D97-AF65-F5344CB8AC3E}">
        <p14:creationId xmlns:p14="http://schemas.microsoft.com/office/powerpoint/2010/main" val="9314356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83</a:t>
            </a:fld>
            <a:endParaRPr lang="hu-HU" dirty="0"/>
          </a:p>
        </p:txBody>
      </p:sp>
    </p:spTree>
    <p:extLst>
      <p:ext uri="{BB962C8B-B14F-4D97-AF65-F5344CB8AC3E}">
        <p14:creationId xmlns:p14="http://schemas.microsoft.com/office/powerpoint/2010/main" val="13645337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84</a:t>
            </a:fld>
            <a:endParaRPr lang="hu-HU" dirty="0"/>
          </a:p>
        </p:txBody>
      </p:sp>
    </p:spTree>
    <p:extLst>
      <p:ext uri="{BB962C8B-B14F-4D97-AF65-F5344CB8AC3E}">
        <p14:creationId xmlns:p14="http://schemas.microsoft.com/office/powerpoint/2010/main" val="33708740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85</a:t>
            </a:fld>
            <a:endParaRPr lang="hu-HU" dirty="0"/>
          </a:p>
        </p:txBody>
      </p:sp>
    </p:spTree>
    <p:extLst>
      <p:ext uri="{BB962C8B-B14F-4D97-AF65-F5344CB8AC3E}">
        <p14:creationId xmlns:p14="http://schemas.microsoft.com/office/powerpoint/2010/main" val="26744212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86</a:t>
            </a:fld>
            <a:endParaRPr lang="hu-HU" dirty="0"/>
          </a:p>
        </p:txBody>
      </p:sp>
    </p:spTree>
    <p:extLst>
      <p:ext uri="{BB962C8B-B14F-4D97-AF65-F5344CB8AC3E}">
        <p14:creationId xmlns:p14="http://schemas.microsoft.com/office/powerpoint/2010/main" val="12086096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87</a:t>
            </a:fld>
            <a:endParaRPr lang="hu-HU" dirty="0"/>
          </a:p>
        </p:txBody>
      </p:sp>
    </p:spTree>
    <p:extLst>
      <p:ext uri="{BB962C8B-B14F-4D97-AF65-F5344CB8AC3E}">
        <p14:creationId xmlns:p14="http://schemas.microsoft.com/office/powerpoint/2010/main" val="4624085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88</a:t>
            </a:fld>
            <a:endParaRPr lang="hu-HU" dirty="0"/>
          </a:p>
        </p:txBody>
      </p:sp>
    </p:spTree>
    <p:extLst>
      <p:ext uri="{BB962C8B-B14F-4D97-AF65-F5344CB8AC3E}">
        <p14:creationId xmlns:p14="http://schemas.microsoft.com/office/powerpoint/2010/main" val="1140259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89</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90</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91</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92</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94</a:t>
            </a:fld>
            <a:endParaRPr lang="hu-HU" dirty="0"/>
          </a:p>
        </p:txBody>
      </p:sp>
    </p:spTree>
    <p:extLst>
      <p:ext uri="{BB962C8B-B14F-4D97-AF65-F5344CB8AC3E}">
        <p14:creationId xmlns:p14="http://schemas.microsoft.com/office/powerpoint/2010/main" val="14088144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95</a:t>
            </a:fld>
            <a:endParaRPr lang="hu-HU" dirty="0"/>
          </a:p>
        </p:txBody>
      </p:sp>
    </p:spTree>
    <p:extLst>
      <p:ext uri="{BB962C8B-B14F-4D97-AF65-F5344CB8AC3E}">
        <p14:creationId xmlns:p14="http://schemas.microsoft.com/office/powerpoint/2010/main" val="6833092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96</a:t>
            </a:fld>
            <a:endParaRPr lang="hu-HU" dirty="0"/>
          </a:p>
        </p:txBody>
      </p:sp>
    </p:spTree>
    <p:extLst>
      <p:ext uri="{BB962C8B-B14F-4D97-AF65-F5344CB8AC3E}">
        <p14:creationId xmlns:p14="http://schemas.microsoft.com/office/powerpoint/2010/main" val="17663405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BB056732-1859-4097-A93A-777074D184A8}" type="slidenum">
              <a:rPr lang="en-US" smtClean="0"/>
              <a:t>98</a:t>
            </a:fld>
            <a:endParaRPr lang="en-US"/>
          </a:p>
        </p:txBody>
      </p:sp>
    </p:spTree>
    <p:extLst>
      <p:ext uri="{BB962C8B-B14F-4D97-AF65-F5344CB8AC3E}">
        <p14:creationId xmlns:p14="http://schemas.microsoft.com/office/powerpoint/2010/main" val="79843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10/25/2021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10/25/2021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10/25/2021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10/25/2021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10/25/2021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10/25/2021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10/25/2021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0.gif"/></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slide" Target="slide36.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4.png"/><Relationship Id="rId18" Type="http://schemas.openxmlformats.org/officeDocument/2006/relationships/slide" Target="slide41.xml"/><Relationship Id="rId3" Type="http://schemas.openxmlformats.org/officeDocument/2006/relationships/image" Target="../media/image9.png"/><Relationship Id="rId21" Type="http://schemas.openxmlformats.org/officeDocument/2006/relationships/slide" Target="slide42.xml"/><Relationship Id="rId7" Type="http://schemas.openxmlformats.org/officeDocument/2006/relationships/image" Target="../media/image45.png"/><Relationship Id="rId12" Type="http://schemas.openxmlformats.org/officeDocument/2006/relationships/slide" Target="slide39.xml"/><Relationship Id="rId17" Type="http://schemas.openxmlformats.org/officeDocument/2006/relationships/image" Target="../media/image56.png"/><Relationship Id="rId25" Type="http://schemas.openxmlformats.org/officeDocument/2006/relationships/image" Target="../media/image60.png"/><Relationship Id="rId2" Type="http://schemas.openxmlformats.org/officeDocument/2006/relationships/notesSlide" Target="../notesSlides/notesSlide34.xml"/><Relationship Id="rId16" Type="http://schemas.openxmlformats.org/officeDocument/2006/relationships/image" Target="../media/image55.png"/><Relationship Id="rId20"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4.png"/><Relationship Id="rId24" Type="http://schemas.openxmlformats.org/officeDocument/2006/relationships/slide" Target="slide43.xml"/><Relationship Id="rId5" Type="http://schemas.openxmlformats.org/officeDocument/2006/relationships/image" Target="../media/image43.png"/><Relationship Id="rId15" Type="http://schemas.openxmlformats.org/officeDocument/2006/relationships/slide" Target="slide40.xml"/><Relationship Id="rId23" Type="http://schemas.openxmlformats.org/officeDocument/2006/relationships/image" Target="../media/image60.png"/><Relationship Id="rId10" Type="http://schemas.openxmlformats.org/officeDocument/2006/relationships/image" Target="../media/image53.png"/><Relationship Id="rId19" Type="http://schemas.openxmlformats.org/officeDocument/2006/relationships/image" Target="../media/image56.png"/><Relationship Id="rId4" Type="http://schemas.openxmlformats.org/officeDocument/2006/relationships/image" Target="../media/image34.png"/><Relationship Id="rId9" Type="http://schemas.openxmlformats.org/officeDocument/2006/relationships/slide" Target="slide38.xml"/><Relationship Id="rId14" Type="http://schemas.openxmlformats.org/officeDocument/2006/relationships/image" Target="../media/image55.png"/><Relationship Id="rId22"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49.xml"/><Relationship Id="rId18" Type="http://schemas.openxmlformats.org/officeDocument/2006/relationships/image" Target="../media/image73.png"/><Relationship Id="rId26" Type="http://schemas.openxmlformats.org/officeDocument/2006/relationships/image" Target="../media/image68.png"/><Relationship Id="rId3" Type="http://schemas.openxmlformats.org/officeDocument/2006/relationships/image" Target="../media/image69.png"/><Relationship Id="rId21" Type="http://schemas.openxmlformats.org/officeDocument/2006/relationships/image" Target="../media/image74.png"/><Relationship Id="rId7" Type="http://schemas.openxmlformats.org/officeDocument/2006/relationships/image" Target="../media/image67.PNG"/><Relationship Id="rId12" Type="http://schemas.openxmlformats.org/officeDocument/2006/relationships/image" Target="../media/image71.png"/><Relationship Id="rId17" Type="http://schemas.openxmlformats.org/officeDocument/2006/relationships/image" Target="../media/image72.png"/><Relationship Id="rId25" Type="http://schemas.openxmlformats.org/officeDocument/2006/relationships/image" Target="../media/image76.png"/><Relationship Id="rId2" Type="http://schemas.openxmlformats.org/officeDocument/2006/relationships/notesSlide" Target="../notesSlides/notesSlide36.xml"/><Relationship Id="rId16" Type="http://schemas.openxmlformats.org/officeDocument/2006/relationships/slide" Target="slide54.xml"/><Relationship Id="rId20" Type="http://schemas.openxmlformats.org/officeDocument/2006/relationships/image" Target="../media/image73.png"/><Relationship Id="rId29"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0.png"/><Relationship Id="rId24"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2.png"/><Relationship Id="rId23" Type="http://schemas.openxmlformats.org/officeDocument/2006/relationships/image" Target="../media/image74.png"/><Relationship Id="rId28" Type="http://schemas.openxmlformats.org/officeDocument/2006/relationships/image" Target="../media/image44.png"/><Relationship Id="rId10" Type="http://schemas.openxmlformats.org/officeDocument/2006/relationships/slide" Target="slide47.xml"/><Relationship Id="rId19" Type="http://schemas.openxmlformats.org/officeDocument/2006/relationships/slide" Target="slide53.xml"/><Relationship Id="rId31" Type="http://schemas.openxmlformats.org/officeDocument/2006/relationships/image" Target="../media/image78.png"/><Relationship Id="rId4" Type="http://schemas.openxmlformats.org/officeDocument/2006/relationships/slide" Target="slide51.xml"/><Relationship Id="rId9" Type="http://schemas.openxmlformats.org/officeDocument/2006/relationships/image" Target="../media/image70.png"/><Relationship Id="rId14" Type="http://schemas.openxmlformats.org/officeDocument/2006/relationships/image" Target="../media/image71.png"/><Relationship Id="rId22" Type="http://schemas.openxmlformats.org/officeDocument/2006/relationships/slide" Target="slide56.xml"/><Relationship Id="rId27" Type="http://schemas.openxmlformats.org/officeDocument/2006/relationships/image" Target="../media/image43.png"/><Relationship Id="rId30"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70.PNG"/><Relationship Id="rId5" Type="http://schemas.openxmlformats.org/officeDocument/2006/relationships/slide" Target="slide48.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slide" Target="slide50.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g"/><Relationship Id="rId7"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0.jpg"/><Relationship Id="rId7"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98.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9.png"/><Relationship Id="rId4"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3" Type="http://schemas.microsoft.com/office/2007/relationships/media" Target="../media/media3.mp4"/><Relationship Id="rId7" Type="http://schemas.openxmlformats.org/officeDocument/2006/relationships/image" Target="../media/image10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62.xml"/><Relationship Id="rId5" Type="http://schemas.openxmlformats.org/officeDocument/2006/relationships/slideLayout" Target="../slideLayouts/slideLayout7.xml"/><Relationship Id="rId4" Type="http://schemas.openxmlformats.org/officeDocument/2006/relationships/video" Target="../media/media3.mp4"/><Relationship Id="rId9"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108.png"/><Relationship Id="rId3" Type="http://schemas.microsoft.com/office/2007/relationships/media" Target="../media/media5.mp4"/><Relationship Id="rId7" Type="http://schemas.openxmlformats.org/officeDocument/2006/relationships/image" Target="../media/image10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63.xml"/><Relationship Id="rId5" Type="http://schemas.openxmlformats.org/officeDocument/2006/relationships/slideLayout" Target="../slideLayouts/slideLayout7.xml"/><Relationship Id="rId4" Type="http://schemas.openxmlformats.org/officeDocument/2006/relationships/video" Target="../media/media5.mp4"/></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8" Type="http://schemas.openxmlformats.org/officeDocument/2006/relationships/image" Target="../media/image115.png"/><Relationship Id="rId3" Type="http://schemas.microsoft.com/office/2007/relationships/media" Target="../media/media7.mp4"/><Relationship Id="rId7" Type="http://schemas.openxmlformats.org/officeDocument/2006/relationships/image" Target="../media/image11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67.xml"/><Relationship Id="rId5" Type="http://schemas.openxmlformats.org/officeDocument/2006/relationships/slideLayout" Target="../slideLayouts/slideLayout7.xml"/><Relationship Id="rId4" Type="http://schemas.openxmlformats.org/officeDocument/2006/relationships/video" Target="../media/media7.mp4"/></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20.png"/><Relationship Id="rId4" Type="http://schemas.openxmlformats.org/officeDocument/2006/relationships/notesSlide" Target="../notesSlides/notesSlide70.xml"/></Relationships>
</file>

<file path=ppt/slides/_rels/slide82.xml.rels><?xml version="1.0" encoding="UTF-8" standalone="yes"?>
<Relationships xmlns="http://schemas.openxmlformats.org/package/2006/relationships"><Relationship Id="rId8" Type="http://schemas.openxmlformats.org/officeDocument/2006/relationships/image" Target="../media/image122.png"/><Relationship Id="rId3" Type="http://schemas.microsoft.com/office/2007/relationships/media" Target="../media/media10.mp4"/><Relationship Id="rId7" Type="http://schemas.openxmlformats.org/officeDocument/2006/relationships/image" Target="../media/image121.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71.xml"/><Relationship Id="rId5" Type="http://schemas.openxmlformats.org/officeDocument/2006/relationships/slideLayout" Target="../slideLayouts/slideLayout7.xml"/><Relationship Id="rId4" Type="http://schemas.openxmlformats.org/officeDocument/2006/relationships/video" Target="../media/media10.mp4"/></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image" Target="../media/image125.png"/><Relationship Id="rId3" Type="http://schemas.microsoft.com/office/2007/relationships/media" Target="../media/media12.mp4"/><Relationship Id="rId7" Type="http://schemas.openxmlformats.org/officeDocument/2006/relationships/image" Target="../media/image124.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73.xml"/><Relationship Id="rId5" Type="http://schemas.openxmlformats.org/officeDocument/2006/relationships/slideLayout" Target="../slideLayouts/slideLayout7.xml"/><Relationship Id="rId4" Type="http://schemas.openxmlformats.org/officeDocument/2006/relationships/video" Target="../media/media12.mp4"/></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74.xml"/><Relationship Id="rId3" Type="http://schemas.microsoft.com/office/2007/relationships/media" Target="../media/media13.mp4"/><Relationship Id="rId7"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audio" Target="../media/media14.mp3"/><Relationship Id="rId11" Type="http://schemas.openxmlformats.org/officeDocument/2006/relationships/image" Target="../media/image127.png"/><Relationship Id="rId5" Type="http://schemas.microsoft.com/office/2007/relationships/media" Target="../media/media14.mp3"/><Relationship Id="rId10" Type="http://schemas.openxmlformats.org/officeDocument/2006/relationships/image" Target="../media/image126.png"/><Relationship Id="rId4" Type="http://schemas.openxmlformats.org/officeDocument/2006/relationships/video" Target="../media/media13.mp4"/><Relationship Id="rId9" Type="http://schemas.openxmlformats.org/officeDocument/2006/relationships/image" Target="../media/image124.png"/></Relationships>
</file>

<file path=ppt/slides/_rels/slide8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3.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91.png"/><Relationship Id="rId5" Type="http://schemas.openxmlformats.org/officeDocument/2006/relationships/image" Target="../media/image128.png"/><Relationship Id="rId4" Type="http://schemas.openxmlformats.org/officeDocument/2006/relationships/notesSlide" Target="../notesSlides/notesSlide76.xml"/></Relationships>
</file>

<file path=ppt/slides/_rels/slide88.xml.rels><?xml version="1.0" encoding="UTF-8" standalone="yes"?>
<Relationships xmlns="http://schemas.openxmlformats.org/package/2006/relationships"><Relationship Id="rId8" Type="http://schemas.openxmlformats.org/officeDocument/2006/relationships/image" Target="../media/image127.png"/><Relationship Id="rId3" Type="http://schemas.microsoft.com/office/2007/relationships/media" Target="../media/media14.mp3"/><Relationship Id="rId7" Type="http://schemas.openxmlformats.org/officeDocument/2006/relationships/image" Target="../media/image129.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notesSlide" Target="../notesSlides/notesSlide77.xml"/><Relationship Id="rId5" Type="http://schemas.openxmlformats.org/officeDocument/2006/relationships/slideLayout" Target="../slideLayouts/slideLayout7.xml"/><Relationship Id="rId4" Type="http://schemas.openxmlformats.org/officeDocument/2006/relationships/audio" Target="../media/media14.mp3"/></Relationships>
</file>

<file path=ppt/slides/_rels/slide89.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2.gi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38.png"/></Relationships>
</file>

<file path=ppt/slides/_rels/slide9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4.png"/><Relationship Id="rId7" Type="http://schemas.openxmlformats.org/officeDocument/2006/relationships/image" Target="../media/image139.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png"/><Relationship Id="rId4" Type="http://schemas.openxmlformats.org/officeDocument/2006/relationships/image" Target="../media/image135.png"/></Relationships>
</file>

<file path=ppt/slides/_rels/slide9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7.PNG"/><Relationship Id="rId7" Type="http://schemas.openxmlformats.org/officeDocument/2006/relationships/image" Target="../media/image45.png"/><Relationship Id="rId12" Type="http://schemas.openxmlformats.org/officeDocument/2006/relationships/image" Target="../media/image142.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41.png"/><Relationship Id="rId5" Type="http://schemas.openxmlformats.org/officeDocument/2006/relationships/image" Target="../media/image43.png"/><Relationship Id="rId10" Type="http://schemas.openxmlformats.org/officeDocument/2006/relationships/slide" Target="slide97.xml"/><Relationship Id="rId4" Type="http://schemas.openxmlformats.org/officeDocument/2006/relationships/image" Target="../media/image68.png"/><Relationship Id="rId9" Type="http://schemas.openxmlformats.org/officeDocument/2006/relationships/image" Target="../media/image141.png"/></Relationships>
</file>

<file path=ppt/slides/_rels/slide9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148.svg"/><Relationship Id="rId11" Type="http://schemas.openxmlformats.org/officeDocument/2006/relationships/image" Target="../media/image152.svg"/><Relationship Id="rId5" Type="http://schemas.openxmlformats.org/officeDocument/2006/relationships/image" Target="../media/image147.png"/><Relationship Id="rId10" Type="http://schemas.openxmlformats.org/officeDocument/2006/relationships/image" Target="../media/image151.png"/><Relationship Id="rId4" Type="http://schemas.openxmlformats.org/officeDocument/2006/relationships/image" Target="../media/image146.svg"/><Relationship Id="rId9" Type="http://schemas.openxmlformats.org/officeDocument/2006/relationships/hyperlink" Target="http://www.sztaki.h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
        <p:nvSpPr>
          <p:cNvPr id="2" name="Téglalap: szamárfül 1">
            <a:extLst>
              <a:ext uri="{FF2B5EF4-FFF2-40B4-BE49-F238E27FC236}">
                <a16:creationId xmlns:a16="http://schemas.microsoft.com/office/drawing/2014/main" id="{1563E30D-570E-4B98-8BAB-82E769B517C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effectLst/>
                <a:latin typeface="Arial Nova Cond" panose="020B0506020202020204" pitchFamily="34" charset="0"/>
              </a:rPr>
              <a:t>30. </a:t>
            </a:r>
            <a:r>
              <a:rPr lang="hu-HU" sz="1200" dirty="0" err="1">
                <a:solidFill>
                  <a:srgbClr val="000000"/>
                </a:solidFill>
                <a:effectLst/>
                <a:latin typeface="Arial Nova Cond" panose="020B0506020202020204" pitchFamily="34" charset="0"/>
              </a:rPr>
              <a:t>slide</a:t>
            </a:r>
            <a:r>
              <a:rPr lang="hu-HU" sz="1200" dirty="0">
                <a:solidFill>
                  <a:srgbClr val="000000"/>
                </a:solidFill>
                <a:effectLst/>
                <a:latin typeface="Arial Nova Cond" panose="020B0506020202020204" pitchFamily="34" charset="0"/>
              </a:rPr>
              <a:t>: nemcsak CPU </a:t>
            </a:r>
            <a:r>
              <a:rPr lang="hu-HU" sz="1200" dirty="0" err="1">
                <a:solidFill>
                  <a:srgbClr val="000000"/>
                </a:solidFill>
                <a:effectLst/>
                <a:latin typeface="Arial Nova Cond" panose="020B0506020202020204" pitchFamily="34" charset="0"/>
              </a:rPr>
              <a:t>intenziv</a:t>
            </a:r>
            <a:r>
              <a:rPr lang="hu-HU" sz="1200" dirty="0">
                <a:solidFill>
                  <a:srgbClr val="000000"/>
                </a:solidFill>
                <a:effectLst/>
                <a:latin typeface="Arial Nova Cond" panose="020B0506020202020204" pitchFamily="34" charset="0"/>
              </a:rPr>
              <a:t> lesz, de a ciklusmagban </a:t>
            </a:r>
            <a:r>
              <a:rPr lang="hu-HU" sz="1200" dirty="0" err="1">
                <a:solidFill>
                  <a:srgbClr val="000000"/>
                </a:solidFill>
                <a:effectLst/>
                <a:latin typeface="Arial Nova Cond" panose="020B0506020202020204" pitchFamily="34" charset="0"/>
              </a:rPr>
              <a:t>levo</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println</a:t>
            </a:r>
            <a:r>
              <a:rPr lang="hu-HU" sz="1200" dirty="0">
                <a:solidFill>
                  <a:srgbClr val="000000"/>
                </a:solidFill>
                <a:effectLst/>
                <a:latin typeface="Arial Nova Cond" panose="020B0506020202020204" pitchFamily="34" charset="0"/>
              </a:rPr>
              <a:t> miatt rengeteget fog </a:t>
            </a:r>
            <a:r>
              <a:rPr lang="hu-HU" sz="1200" dirty="0" err="1">
                <a:solidFill>
                  <a:srgbClr val="000000"/>
                </a:solidFill>
                <a:effectLst/>
                <a:latin typeface="Arial Nova Cond" panose="020B0506020202020204" pitchFamily="34" charset="0"/>
              </a:rPr>
              <a:t>gepelni</a:t>
            </a:r>
            <a:r>
              <a:rPr lang="hu-HU" sz="1200" dirty="0">
                <a:solidFill>
                  <a:srgbClr val="000000"/>
                </a:solidFill>
                <a:effectLst/>
                <a:latin typeface="Arial Nova Cond" panose="020B0506020202020204" pitchFamily="34" charset="0"/>
              </a:rPr>
              <a:t>, ami </a:t>
            </a:r>
            <a:r>
              <a:rPr lang="hu-HU" sz="1200" dirty="0" err="1">
                <a:solidFill>
                  <a:srgbClr val="000000"/>
                </a:solidFill>
                <a:effectLst/>
                <a:latin typeface="Arial Nova Cond" panose="020B0506020202020204" pitchFamily="34" charset="0"/>
              </a:rPr>
              <a:t>jelentosen</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novelheti</a:t>
            </a:r>
            <a:r>
              <a:rPr lang="hu-HU" sz="1200" dirty="0">
                <a:solidFill>
                  <a:srgbClr val="000000"/>
                </a:solidFill>
                <a:effectLst/>
                <a:latin typeface="Arial Nova Cond" panose="020B0506020202020204" pitchFamily="34" charset="0"/>
              </a:rPr>
              <a:t> az I/O-t is</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C6DD15CF-6D1F-4F0D-A65C-74D32D17ECD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Ezeket ki vehetem.</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Azóta próbáltam a programot egységesre hozni azáltal, hogy minden </a:t>
            </a:r>
            <a:r>
              <a:rPr lang="hu-HU" sz="1200" dirty="0" err="1">
                <a:solidFill>
                  <a:srgbClr val="000000"/>
                </a:solidFill>
                <a:latin typeface="Arial Nova Cond" panose="020B0506020202020204" pitchFamily="34" charset="0"/>
              </a:rPr>
              <a:t>metodus</a:t>
            </a:r>
            <a:r>
              <a:rPr lang="hu-HU" sz="1200" dirty="0">
                <a:solidFill>
                  <a:srgbClr val="000000"/>
                </a:solidFill>
                <a:latin typeface="Arial Nova Cond" panose="020B0506020202020204" pitchFamily="34" charset="0"/>
              </a:rPr>
              <a:t> egy </a:t>
            </a:r>
            <a:r>
              <a:rPr lang="hu-HU" sz="1200" dirty="0" err="1">
                <a:solidFill>
                  <a:srgbClr val="000000"/>
                </a:solidFill>
                <a:latin typeface="Arial Nova Cond" panose="020B0506020202020204" pitchFamily="34" charset="0"/>
              </a:rPr>
              <a:t>GenericResult</a:t>
            </a:r>
            <a:r>
              <a:rPr lang="hu-HU" sz="1200" dirty="0">
                <a:solidFill>
                  <a:srgbClr val="000000"/>
                </a:solidFill>
                <a:latin typeface="Arial Nova Cond" panose="020B0506020202020204" pitchFamily="34" charset="0"/>
              </a:rPr>
              <a:t> objektummal tér vissza. (erről később</a:t>
            </a:r>
            <a:endParaRPr lang="hu-HU" sz="1200" dirty="0">
              <a:latin typeface="Arial Nova Cond" panose="020B0506020202020204" pitchFamily="34" charset="0"/>
            </a:endParaRP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
        <p:nvSpPr>
          <p:cNvPr id="15" name="Téglalap: szamárfül 14">
            <a:extLst>
              <a:ext uri="{FF2B5EF4-FFF2-40B4-BE49-F238E27FC236}">
                <a16:creationId xmlns:a16="http://schemas.microsoft.com/office/drawing/2014/main" id="{901B0BDA-FED3-4D6D-91B3-11D526C93BD6}"/>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31.slide: nem latom, hogy </a:t>
            </a:r>
            <a:r>
              <a:rPr lang="hu-HU" sz="1200" dirty="0" err="1">
                <a:solidFill>
                  <a:srgbClr val="000000"/>
                </a:solidFill>
                <a:latin typeface="Arial Nova Cond" panose="020B0506020202020204" pitchFamily="34" charset="0"/>
              </a:rPr>
              <a:t>mikent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skalazhato</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fuggveny</a:t>
            </a:r>
            <a:r>
              <a:rPr lang="hu-HU" sz="1200" dirty="0">
                <a:solidFill>
                  <a:srgbClr val="000000"/>
                </a:solidFill>
                <a:latin typeface="Arial Nova Cond" panose="020B0506020202020204" pitchFamily="34" charset="0"/>
              </a:rPr>
              <a:t>, azaz hogyan fog az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fuggoen</a:t>
            </a:r>
            <a:r>
              <a:rPr lang="hu-HU" sz="1200" dirty="0">
                <a:solidFill>
                  <a:srgbClr val="000000"/>
                </a:solidFill>
                <a:latin typeface="Arial Nova Cond" panose="020B0506020202020204" pitchFamily="34" charset="0"/>
              </a:rPr>
              <a:t> i/o </a:t>
            </a:r>
            <a:r>
              <a:rPr lang="hu-HU" sz="1200" dirty="0" err="1">
                <a:solidFill>
                  <a:srgbClr val="000000"/>
                </a:solidFill>
                <a:latin typeface="Arial Nova Cond" panose="020B0506020202020204" pitchFamily="34" charset="0"/>
              </a:rPr>
              <a:t>muveletet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vegezni</a:t>
            </a:r>
            <a:r>
              <a:rPr lang="hu-HU" sz="1200" dirty="0">
                <a:solidFill>
                  <a:srgbClr val="000000"/>
                </a:solidFill>
                <a:latin typeface="Arial Nova Cond" panose="020B0506020202020204" pitchFamily="34" charset="0"/>
              </a:rPr>
              <a:t>,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a:t>
            </a:r>
            <a:r>
              <a:rPr lang="hu-HU" sz="1200" dirty="0">
                <a:solidFill>
                  <a:srgbClr val="000000"/>
                </a:solidFill>
                <a:latin typeface="Arial Nova Cond" panose="020B0506020202020204" pitchFamily="34" charset="0"/>
              </a:rPr>
              <a:t> ideig</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331D791E-5BE0-4F9F-B85E-CAC00C7148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Elfelejtettem bekötni a paramétert.</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Itt vagy az iterációk számát kaphatja meg vagy a könyvtár nevét amiben végi nézi a fájlokat és a fileméretek összegével tér vissza. - </a:t>
            </a:r>
            <a:r>
              <a:rPr lang="hu-HU" sz="1200" dirty="0" err="1">
                <a:solidFill>
                  <a:schemeClr val="bg1"/>
                </a:solidFill>
                <a:latin typeface="Arial Nova Cond" panose="020B0506020202020204" pitchFamily="34" charset="0"/>
              </a:rPr>
              <a:t>ToDo</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2144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791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45</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2667000" y="0"/>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6" name="Szöveg helye 14">
            <a:extLst>
              <a:ext uri="{FF2B5EF4-FFF2-40B4-BE49-F238E27FC236}">
                <a16:creationId xmlns:a16="http://schemas.microsoft.com/office/drawing/2014/main" id="{37313C20-0B20-4AC8-9D29-C30FAC704127}"/>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39928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fill="hold" nodeType="withEffect">
                                  <p:stCondLst>
                                    <p:cond delay="0"/>
                                  </p:stCondLst>
                                  <p:childTnLst>
                                    <p:animMotion origin="layout" path="M -0.00117 0 L 0.34805 -0.29259 " pathEditMode="relative" rAng="0" ptsTypes="AA">
                                      <p:cBhvr>
                                        <p:cTn id="6" dur="1000" fill="hold"/>
                                        <p:tgtEl>
                                          <p:spTgt spid="15"/>
                                        </p:tgtEl>
                                        <p:attrNameLst>
                                          <p:attrName>ppt_x</p:attrName>
                                          <p:attrName>ppt_y</p:attrName>
                                        </p:attrNameLst>
                                      </p:cBhvr>
                                      <p:rCtr x="17461" y="-14630"/>
                                    </p:animMotion>
                                  </p:childTnLst>
                                </p:cTn>
                              </p:par>
                              <p:par>
                                <p:cTn id="7" presetID="6" presetClass="emph" presetSubtype="0" fill="hold" nodeType="withEffect">
                                  <p:stCondLst>
                                    <p:cond delay="0"/>
                                  </p:stCondLst>
                                  <p:childTnLst>
                                    <p:animScale>
                                      <p:cBhvr>
                                        <p:cTn id="8" dur="1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B6A7C2BD-0F00-4B89-809E-AE7F9451E4B6}"/>
                  </a:ext>
                </a:extLst>
              </p:cNvPr>
              <p:cNvGraphicFramePr>
                <a:graphicFrameLocks noChangeAspect="1"/>
              </p:cNvGraphicFramePr>
              <p:nvPr/>
            </p:nvGraphicFramePr>
            <p:xfrm>
              <a:off x="4641616" y="5339952"/>
              <a:ext cx="811548" cy="825074"/>
            </p:xfrm>
            <a:graphic>
              <a:graphicData uri="http://schemas.microsoft.com/office/powerpoint/2016/slidezoom">
                <pslz:sldZm>
                  <pslz:sldZmObj sldId="530" cId="2273384164">
                    <pslz:zmPr id="{81ADD5A2-3CA2-4D99-BE8B-B36CCA3F0BD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11548" cy="825074"/>
                        </a:xfrm>
                        <a:prstGeom prst="rect">
                          <a:avLst/>
                        </a:prstGeom>
                        <a:ln w="3175">
                          <a:noFill/>
                        </a:ln>
                      </p166:spPr>
                    </pslz:zmPr>
                  </pslz:sldZmObj>
                </pslz:sldZm>
              </a:graphicData>
            </a:graphic>
          </p:graphicFrame>
        </mc:Choice>
        <mc:Fallback xmlns="">
          <p:pic>
            <p:nvPicPr>
              <p:cNvPr id="6" name="Dia nagyítása 5">
                <a:hlinkClick r:id="rId4" action="ppaction://hlinksldjump"/>
                <a:extLst>
                  <a:ext uri="{FF2B5EF4-FFF2-40B4-BE49-F238E27FC236}">
                    <a16:creationId xmlns:a16="http://schemas.microsoft.com/office/drawing/2014/main" id="{B6A7C2BD-0F00-4B89-809E-AE7F9451E4B6}"/>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641616" y="5339952"/>
                <a:ext cx="811548" cy="825074"/>
              </a:xfrm>
              <a:prstGeom prst="rect">
                <a:avLst/>
              </a:prstGeom>
              <a:ln w="3175">
                <a:noFill/>
              </a:ln>
            </p:spPr>
          </p:pic>
        </mc:Fallback>
      </mc:AlternateContent>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6"/>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18" name="Kép 17" descr="A képen clipart látható&#10;&#10;Automatikusan generált leírás">
            <a:extLst>
              <a:ext uri="{FF2B5EF4-FFF2-40B4-BE49-F238E27FC236}">
                <a16:creationId xmlns:a16="http://schemas.microsoft.com/office/drawing/2014/main" id="{C9802218-BAF2-4CD2-AE68-D76B85AF84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8621" y="3898584"/>
            <a:ext cx="981212" cy="1028844"/>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descr="IO">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GraphicFramePr>
                <a:graphicFrameLocks noChangeAspect="1"/>
              </p:cNvGraphicFramePr>
              <p:nvPr/>
            </p:nvGraphicFramePr>
            <p:xfrm>
              <a:off x="4460810" y="2989096"/>
              <a:ext cx="892941" cy="879809"/>
            </p:xfrm>
            <a:graphic>
              <a:graphicData uri="http://schemas.microsoft.com/office/powerpoint/2016/slidezoom">
                <pslz:sldZm>
                  <pslz:sldZmObj sldId="524" cId="3951040616">
                    <pslz:zmPr id="{436724C4-B379-4D55-882C-E379C4ADF1C3}"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892941" cy="879809"/>
                        </a:xfrm>
                        <a:prstGeom prst="rect">
                          <a:avLst/>
                        </a:prstGeom>
                        <a:noFill/>
                        <a:ln w="3175">
                          <a:noFill/>
                        </a:ln>
                      </p166:spPr>
                    </pslz:zmPr>
                  </pslz:sldZmObj>
                </pslz:sldZm>
              </a:graphicData>
            </a:graphic>
          </p:graphicFrame>
        </mc:Choice>
        <mc:Fallback xmlns="">
          <p:pic>
            <p:nvPicPr>
              <p:cNvPr id="4" name="Dia nagyítása 3" descr="IO">
                <a:hlinkClick r:id="rId10" action="ppaction://hlinksldjump"/>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460810" y="2989096"/>
                <a:ext cx="892941" cy="879809"/>
              </a:xfrm>
              <a:prstGeom prst="rect">
                <a:avLst/>
              </a:prstGeom>
              <a:noFill/>
              <a:ln w="3175">
                <a:noFill/>
              </a:ln>
            </p:spPr>
          </p:pic>
        </mc:Fallback>
      </mc:AlternateContent>
      <p:sp>
        <p:nvSpPr>
          <p:cNvPr id="5" name="Ellipszis 4">
            <a:extLst>
              <a:ext uri="{FF2B5EF4-FFF2-40B4-BE49-F238E27FC236}">
                <a16:creationId xmlns:a16="http://schemas.microsoft.com/office/drawing/2014/main" id="{92A5DCC0-39A1-4621-962B-F32AEC652B50}"/>
              </a:ext>
            </a:extLst>
          </p:cNvPr>
          <p:cNvSpPr/>
          <p:nvPr/>
        </p:nvSpPr>
        <p:spPr>
          <a:xfrm>
            <a:off x="5486400" y="3628104"/>
            <a:ext cx="1704763" cy="1687789"/>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7" name="Egyenes összekötő nyíllal 6">
            <a:extLst>
              <a:ext uri="{FF2B5EF4-FFF2-40B4-BE49-F238E27FC236}">
                <a16:creationId xmlns:a16="http://schemas.microsoft.com/office/drawing/2014/main" id="{402E3D1D-6492-4201-90B1-17BB206D8E88}"/>
              </a:ext>
            </a:extLst>
          </p:cNvPr>
          <p:cNvCxnSpPr>
            <a:stCxn id="5" idx="1"/>
            <a:endCxn id="4" idx="3"/>
          </p:cNvCxnSpPr>
          <p:nvPr/>
        </p:nvCxnSpPr>
        <p:spPr>
          <a:xfrm flipH="1" flipV="1">
            <a:off x="5353751" y="3429001"/>
            <a:ext cx="382306" cy="44627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B0EEB5C3-BD0E-4798-99A9-4EACACD5C7AA}"/>
                  </a:ext>
                </a:extLst>
              </p:cNvPr>
              <p:cNvGraphicFramePr>
                <a:graphicFrameLocks noChangeAspect="1"/>
              </p:cNvGraphicFramePr>
              <p:nvPr/>
            </p:nvGraphicFramePr>
            <p:xfrm>
              <a:off x="4028960" y="4413006"/>
              <a:ext cx="737968" cy="727115"/>
            </p:xfrm>
            <a:graphic>
              <a:graphicData uri="http://schemas.microsoft.com/office/powerpoint/2016/slidezoom">
                <pslz:sldZm>
                  <pslz:sldZmObj sldId="525" cId="771728402">
                    <pslz:zmPr id="{95DF73A8-07B3-4C8D-8D1D-6E004C7D01BA}"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737968" cy="727115"/>
                        </a:xfrm>
                        <a:prstGeom prst="rect">
                          <a:avLst/>
                        </a:prstGeom>
                        <a:ln w="3175">
                          <a:noFill/>
                        </a:ln>
                      </p166:spPr>
                    </pslz:zmPr>
                  </pslz:sldZmObj>
                </pslz:sldZm>
              </a:graphicData>
            </a:graphic>
          </p:graphicFrame>
        </mc:Choice>
        <mc:Fallback xmlns="">
          <p:pic>
            <p:nvPicPr>
              <p:cNvPr id="10" name="Dia nagyítása 9">
                <a:hlinkClick r:id="rId13" action="ppaction://hlinksldjump"/>
                <a:extLst>
                  <a:ext uri="{FF2B5EF4-FFF2-40B4-BE49-F238E27FC236}">
                    <a16:creationId xmlns:a16="http://schemas.microsoft.com/office/drawing/2014/main" id="{B0EEB5C3-BD0E-4798-99A9-4EACACD5C7AA}"/>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4028960" y="4413006"/>
                <a:ext cx="737968" cy="72711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D9F381D2-A39C-410B-927B-5AF731D3CBB3}"/>
                  </a:ext>
                </a:extLst>
              </p:cNvPr>
              <p:cNvGraphicFramePr>
                <a:graphicFrameLocks noChangeAspect="1"/>
              </p:cNvGraphicFramePr>
              <p:nvPr/>
            </p:nvGraphicFramePr>
            <p:xfrm>
              <a:off x="8714161" y="5135794"/>
              <a:ext cx="609891" cy="600922"/>
            </p:xfrm>
            <a:graphic>
              <a:graphicData uri="http://schemas.microsoft.com/office/powerpoint/2016/slidezoom">
                <pslz:sldZm>
                  <pslz:sldZmObj sldId="526" cId="1242642908">
                    <pslz:zmPr id="{A73FACDD-9BC5-4842-8835-5EC6A6510473}" returnToParent="0"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2" name="Dia nagyítása 11">
                <a:hlinkClick r:id="rId16" action="ppaction://hlinksldjump"/>
                <a:extLst>
                  <a:ext uri="{FF2B5EF4-FFF2-40B4-BE49-F238E27FC236}">
                    <a16:creationId xmlns:a16="http://schemas.microsoft.com/office/drawing/2014/main" id="{D9F381D2-A39C-410B-927B-5AF731D3CBB3}"/>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8714161" y="5135794"/>
                <a:ext cx="609891" cy="60092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B22F16EC-498D-490C-AB13-6D7C0DA3BD9E}"/>
                  </a:ext>
                </a:extLst>
              </p:cNvPr>
              <p:cNvGraphicFramePr>
                <a:graphicFrameLocks noChangeAspect="1"/>
              </p:cNvGraphicFramePr>
              <p:nvPr/>
            </p:nvGraphicFramePr>
            <p:xfrm>
              <a:off x="5887465" y="5542960"/>
              <a:ext cx="609891" cy="600922"/>
            </p:xfrm>
            <a:graphic>
              <a:graphicData uri="http://schemas.microsoft.com/office/powerpoint/2016/slidezoom">
                <pslz:sldZm>
                  <pslz:sldZmObj sldId="527" cId="3352831670">
                    <pslz:zmPr id="{FC5B3634-B387-4A67-B5B3-4FCE4DA61279}" returnToParent="0"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xmlns="">
          <p:pic>
            <p:nvPicPr>
              <p:cNvPr id="16" name="Dia nagyítása 15">
                <a:hlinkClick r:id="rId19" action="ppaction://hlinksldjump"/>
                <a:extLst>
                  <a:ext uri="{FF2B5EF4-FFF2-40B4-BE49-F238E27FC236}">
                    <a16:creationId xmlns:a16="http://schemas.microsoft.com/office/drawing/2014/main" id="{B22F16EC-498D-490C-AB13-6D7C0DA3BD9E}"/>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5887465" y="5542960"/>
                <a:ext cx="609891" cy="600922"/>
              </a:xfrm>
              <a:prstGeom prst="rect">
                <a:avLst/>
              </a:prstGeom>
              <a:ln w="3175">
                <a:noFill/>
              </a:ln>
            </p:spPr>
          </p:pic>
        </mc:Fallback>
      </mc:AlternateContent>
      <p:sp>
        <p:nvSpPr>
          <p:cNvPr id="31" name="Szöveg helye 14">
            <a:extLst>
              <a:ext uri="{FF2B5EF4-FFF2-40B4-BE49-F238E27FC236}">
                <a16:creationId xmlns:a16="http://schemas.microsoft.com/office/drawing/2014/main" id="{CF2A1B51-BE40-4EF0-8B5F-535969915AB0}"/>
              </a:ext>
            </a:extLst>
          </p:cNvPr>
          <p:cNvSpPr txBox="1">
            <a:spLocks/>
          </p:cNvSpPr>
          <p:nvPr/>
        </p:nvSpPr>
        <p:spPr>
          <a:xfrm>
            <a:off x="4613583" y="389858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CPU</a:t>
            </a:r>
          </a:p>
        </p:txBody>
      </p:sp>
      <p:sp>
        <p:nvSpPr>
          <p:cNvPr id="32" name="Szöveg helye 14">
            <a:extLst>
              <a:ext uri="{FF2B5EF4-FFF2-40B4-BE49-F238E27FC236}">
                <a16:creationId xmlns:a16="http://schemas.microsoft.com/office/drawing/2014/main" id="{CA81429B-AE1A-4CF7-9822-11B4EB0C674B}"/>
              </a:ext>
            </a:extLst>
          </p:cNvPr>
          <p:cNvSpPr txBox="1">
            <a:spLocks/>
          </p:cNvSpPr>
          <p:nvPr/>
        </p:nvSpPr>
        <p:spPr>
          <a:xfrm>
            <a:off x="4041291" y="5078901"/>
            <a:ext cx="725637"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RAM</a:t>
            </a:r>
            <a:endParaRPr lang="hu-HU"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6DA2AF9B-E362-4813-907D-EF6B633AC4AE}"/>
              </a:ext>
            </a:extLst>
          </p:cNvPr>
          <p:cNvSpPr txBox="1">
            <a:spLocks/>
          </p:cNvSpPr>
          <p:nvPr/>
        </p:nvSpPr>
        <p:spPr>
          <a:xfrm>
            <a:off x="8278777" y="474259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NETWORK</a:t>
            </a:r>
          </a:p>
        </p:txBody>
      </p:sp>
      <p:cxnSp>
        <p:nvCxnSpPr>
          <p:cNvPr id="34" name="Egyenes összekötő nyíllal 33">
            <a:extLst>
              <a:ext uri="{FF2B5EF4-FFF2-40B4-BE49-F238E27FC236}">
                <a16:creationId xmlns:a16="http://schemas.microsoft.com/office/drawing/2014/main" id="{8548CEA1-EB52-4BF2-9762-72221B7F2419}"/>
              </a:ext>
            </a:extLst>
          </p:cNvPr>
          <p:cNvCxnSpPr>
            <a:cxnSpLocks/>
            <a:stCxn id="5" idx="6"/>
          </p:cNvCxnSpPr>
          <p:nvPr/>
        </p:nvCxnSpPr>
        <p:spPr>
          <a:xfrm>
            <a:off x="7191163" y="4471999"/>
            <a:ext cx="1827943" cy="92461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B3315038-C487-4AE8-AC95-F22EEC662B89}"/>
              </a:ext>
            </a:extLst>
          </p:cNvPr>
          <p:cNvCxnSpPr>
            <a:cxnSpLocks/>
            <a:stCxn id="5" idx="4"/>
          </p:cNvCxnSpPr>
          <p:nvPr/>
        </p:nvCxnSpPr>
        <p:spPr>
          <a:xfrm flipH="1">
            <a:off x="6189397" y="5315893"/>
            <a:ext cx="149385" cy="42082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Egyenes összekötő nyíllal 38">
            <a:extLst>
              <a:ext uri="{FF2B5EF4-FFF2-40B4-BE49-F238E27FC236}">
                <a16:creationId xmlns:a16="http://schemas.microsoft.com/office/drawing/2014/main" id="{B59B9228-FB23-4293-86D0-01FA51741274}"/>
              </a:ext>
            </a:extLst>
          </p:cNvPr>
          <p:cNvCxnSpPr>
            <a:cxnSpLocks/>
            <a:stCxn id="31" idx="2"/>
            <a:endCxn id="10" idx="3"/>
          </p:cNvCxnSpPr>
          <p:nvPr/>
        </p:nvCxnSpPr>
        <p:spPr>
          <a:xfrm flipH="1">
            <a:off x="4766928" y="4556399"/>
            <a:ext cx="653148" cy="22016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Szöveg helye 14">
            <a:extLst>
              <a:ext uri="{FF2B5EF4-FFF2-40B4-BE49-F238E27FC236}">
                <a16:creationId xmlns:a16="http://schemas.microsoft.com/office/drawing/2014/main" id="{F518EE00-DF40-4EEC-82DB-A5664A2F7DE3}"/>
              </a:ext>
            </a:extLst>
          </p:cNvPr>
          <p:cNvSpPr txBox="1">
            <a:spLocks/>
          </p:cNvSpPr>
          <p:nvPr/>
        </p:nvSpPr>
        <p:spPr>
          <a:xfrm>
            <a:off x="5826578" y="6030119"/>
            <a:ext cx="1827943"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DOWNLOAD</a:t>
            </a:r>
            <a:endParaRPr lang="hu-HU" dirty="0">
              <a:solidFill>
                <a:schemeClr val="tx1"/>
              </a:solidFill>
              <a:latin typeface="Calibri Light" panose="020F0302020204030204" pitchFamily="34" charset="0"/>
              <a:cs typeface="Calibri Light" panose="020F0302020204030204" pitchFamily="34" charset="0"/>
            </a:endParaRPr>
          </a:p>
        </p:txBody>
      </p:sp>
      <mc:AlternateContent xmlns:mc="http://schemas.openxmlformats.org/markup-compatibility/2006" xmlns:pslz="http://schemas.microsoft.com/office/powerpoint/2016/slidezoom">
        <mc:Choice Requires="pslz">
          <p:graphicFrame>
            <p:nvGraphicFramePr>
              <p:cNvPr id="26" name="Dia nagyítása 25">
                <a:extLst>
                  <a:ext uri="{FF2B5EF4-FFF2-40B4-BE49-F238E27FC236}">
                    <a16:creationId xmlns:a16="http://schemas.microsoft.com/office/drawing/2014/main" id="{18C10195-EA07-4932-835D-72DDE49F664A}"/>
                  </a:ext>
                </a:extLst>
              </p:cNvPr>
              <p:cNvGraphicFramePr>
                <a:graphicFrameLocks noChangeAspect="1"/>
              </p:cNvGraphicFramePr>
              <p:nvPr/>
            </p:nvGraphicFramePr>
            <p:xfrm>
              <a:off x="7330302" y="2976612"/>
              <a:ext cx="1085813" cy="967790"/>
            </p:xfrm>
            <a:graphic>
              <a:graphicData uri="http://schemas.microsoft.com/office/powerpoint/2016/slidezoom">
                <pslz:sldZm>
                  <pslz:sldZmObj sldId="528" cId="864800482">
                    <pslz:zmPr id="{89FD4831-4DF3-4CE1-ACF0-54F91E0748CB}" returnToParent="0"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085813" cy="967790"/>
                        </a:xfrm>
                        <a:prstGeom prst="rect">
                          <a:avLst/>
                        </a:prstGeom>
                        <a:ln w="3175">
                          <a:noFill/>
                        </a:ln>
                      </p166:spPr>
                    </pslz:zmPr>
                  </pslz:sldZmObj>
                </pslz:sldZm>
              </a:graphicData>
            </a:graphic>
          </p:graphicFrame>
        </mc:Choice>
        <mc:Fallback xmlns="">
          <p:pic>
            <p:nvPicPr>
              <p:cNvPr id="26" name="Dia nagyítása 25">
                <a:hlinkClick r:id="rId22" action="ppaction://hlinksldjump"/>
                <a:extLst>
                  <a:ext uri="{FF2B5EF4-FFF2-40B4-BE49-F238E27FC236}">
                    <a16:creationId xmlns:a16="http://schemas.microsoft.com/office/drawing/2014/main" id="{18C10195-EA07-4932-835D-72DDE49F664A}"/>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7330302" y="2976612"/>
                <a:ext cx="1085813" cy="967790"/>
              </a:xfrm>
              <a:prstGeom prst="rect">
                <a:avLst/>
              </a:prstGeom>
              <a:ln w="3175">
                <a:noFill/>
              </a:ln>
            </p:spPr>
          </p:pic>
        </mc:Fallback>
      </mc:AlternateContent>
      <p:cxnSp>
        <p:nvCxnSpPr>
          <p:cNvPr id="45" name="Egyenes összekötő nyíllal 44">
            <a:extLst>
              <a:ext uri="{FF2B5EF4-FFF2-40B4-BE49-F238E27FC236}">
                <a16:creationId xmlns:a16="http://schemas.microsoft.com/office/drawing/2014/main" id="{8D01FFC4-47FB-48B0-B9D4-8AF501D89915}"/>
              </a:ext>
            </a:extLst>
          </p:cNvPr>
          <p:cNvCxnSpPr>
            <a:cxnSpLocks/>
          </p:cNvCxnSpPr>
          <p:nvPr/>
        </p:nvCxnSpPr>
        <p:spPr>
          <a:xfrm flipV="1">
            <a:off x="7058514" y="3671517"/>
            <a:ext cx="417107" cy="27288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Szöveg helye 14">
            <a:extLst>
              <a:ext uri="{FF2B5EF4-FFF2-40B4-BE49-F238E27FC236}">
                <a16:creationId xmlns:a16="http://schemas.microsoft.com/office/drawing/2014/main" id="{2EB7DF6F-5851-4347-9617-B51C81007A3B}"/>
              </a:ext>
            </a:extLst>
          </p:cNvPr>
          <p:cNvSpPr txBox="1">
            <a:spLocks/>
          </p:cNvSpPr>
          <p:nvPr/>
        </p:nvSpPr>
        <p:spPr>
          <a:xfrm>
            <a:off x="7798161" y="3932245"/>
            <a:ext cx="1612985" cy="60767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QUEUE</a:t>
            </a:r>
          </a:p>
        </p:txBody>
      </p:sp>
      <p:cxnSp>
        <p:nvCxnSpPr>
          <p:cNvPr id="37" name="Egyenes összekötő nyíllal 36">
            <a:extLst>
              <a:ext uri="{FF2B5EF4-FFF2-40B4-BE49-F238E27FC236}">
                <a16:creationId xmlns:a16="http://schemas.microsoft.com/office/drawing/2014/main" id="{138053F2-91BB-4E18-A215-29CEAD1AFFF2}"/>
              </a:ext>
            </a:extLst>
          </p:cNvPr>
          <p:cNvCxnSpPr>
            <a:cxnSpLocks/>
            <a:stCxn id="5" idx="3"/>
          </p:cNvCxnSpPr>
          <p:nvPr/>
        </p:nvCxnSpPr>
        <p:spPr>
          <a:xfrm flipH="1">
            <a:off x="5353751" y="5068722"/>
            <a:ext cx="382306" cy="39862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Szöveg helye 14">
            <a:extLst>
              <a:ext uri="{FF2B5EF4-FFF2-40B4-BE49-F238E27FC236}">
                <a16:creationId xmlns:a16="http://schemas.microsoft.com/office/drawing/2014/main" id="{B3F0B721-6D42-4811-8DE4-98B9C3ACE891}"/>
              </a:ext>
            </a:extLst>
          </p:cNvPr>
          <p:cNvSpPr txBox="1">
            <a:spLocks/>
          </p:cNvSpPr>
          <p:nvPr/>
        </p:nvSpPr>
        <p:spPr>
          <a:xfrm>
            <a:off x="4346713" y="5932097"/>
            <a:ext cx="1333940"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IO</a:t>
            </a:r>
            <a:endParaRPr lang="hu-HU" dirty="0">
              <a:solidFill>
                <a:schemeClr val="tx1"/>
              </a:solidFill>
              <a:latin typeface="Calibri Light" panose="020F0302020204030204" pitchFamily="34" charset="0"/>
              <a:cs typeface="Calibri Light" panose="020F0302020204030204" pitchFamily="34" charset="0"/>
            </a:endParaRPr>
          </a:p>
        </p:txBody>
      </p:sp>
      <p:pic>
        <p:nvPicPr>
          <p:cNvPr id="21" name="Kép 20">
            <a:extLst>
              <a:ext uri="{FF2B5EF4-FFF2-40B4-BE49-F238E27FC236}">
                <a16:creationId xmlns:a16="http://schemas.microsoft.com/office/drawing/2014/main" id="{9FDDDBA8-C38A-4E22-ADF5-1D2F2AB9147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211734" y="3877706"/>
            <a:ext cx="491942" cy="575423"/>
          </a:xfrm>
          <a:prstGeom prst="rect">
            <a:avLst/>
          </a:prstGeom>
        </p:spPr>
      </p:pic>
      <p:sp>
        <p:nvSpPr>
          <p:cNvPr id="38" name="Szabadkézi sokszög: alakzat 37">
            <a:extLst>
              <a:ext uri="{FF2B5EF4-FFF2-40B4-BE49-F238E27FC236}">
                <a16:creationId xmlns:a16="http://schemas.microsoft.com/office/drawing/2014/main" id="{36F1914A-648C-4C90-BC9B-5B2FECD13ADE}"/>
              </a:ext>
            </a:extLst>
          </p:cNvPr>
          <p:cNvSpPr/>
          <p:nvPr/>
        </p:nvSpPr>
        <p:spPr>
          <a:xfrm>
            <a:off x="3822274" y="178670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Számítást </a:t>
            </a:r>
            <a:r>
              <a:rPr lang="hu-HU" dirty="0">
                <a:solidFill>
                  <a:srgbClr val="FF0000"/>
                </a:solidFill>
              </a:rPr>
              <a:t>nem</a:t>
            </a:r>
            <a:r>
              <a:rPr lang="hu-HU" dirty="0">
                <a:solidFill>
                  <a:schemeClr val="tx1"/>
                </a:solidFill>
              </a:rPr>
              <a:t> végez</a:t>
            </a:r>
          </a:p>
        </p:txBody>
      </p:sp>
      <p:sp>
        <p:nvSpPr>
          <p:cNvPr id="40" name="Szabadkézi sokszög: alakzat 39">
            <a:extLst>
              <a:ext uri="{FF2B5EF4-FFF2-40B4-BE49-F238E27FC236}">
                <a16:creationId xmlns:a16="http://schemas.microsoft.com/office/drawing/2014/main" id="{10E6586B-E75B-4611-B02D-F3581DA66915}"/>
              </a:ext>
            </a:extLst>
          </p:cNvPr>
          <p:cNvSpPr/>
          <p:nvPr/>
        </p:nvSpPr>
        <p:spPr>
          <a:xfrm>
            <a:off x="3910649" y="176672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err="1">
                <a:solidFill>
                  <a:schemeClr val="tx1"/>
                </a:solidFill>
              </a:rPr>
              <a:t>JMeter</a:t>
            </a:r>
            <a:r>
              <a:rPr lang="hu-HU" dirty="0">
                <a:solidFill>
                  <a:schemeClr val="tx1"/>
                </a:solidFill>
              </a:rPr>
              <a:t> vezérlő</a:t>
            </a:r>
          </a:p>
        </p:txBody>
      </p:sp>
      <p:sp>
        <p:nvSpPr>
          <p:cNvPr id="43" name="Szabadkézi sokszög: alakzat 42">
            <a:extLst>
              <a:ext uri="{FF2B5EF4-FFF2-40B4-BE49-F238E27FC236}">
                <a16:creationId xmlns:a16="http://schemas.microsoft.com/office/drawing/2014/main" id="{984585D4-1B7C-4B2B-B34C-1BE5C5883105}"/>
              </a:ext>
            </a:extLst>
          </p:cNvPr>
          <p:cNvSpPr/>
          <p:nvPr/>
        </p:nvSpPr>
        <p:spPr>
          <a:xfrm>
            <a:off x="620116"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Semmilyen számítást nem hajt végre csak ütemezi a szervernek küldendő feladatokat</a:t>
            </a:r>
          </a:p>
        </p:txBody>
      </p:sp>
      <p:sp>
        <p:nvSpPr>
          <p:cNvPr id="44" name="Szabadkézi sokszög: alakzat 43">
            <a:extLst>
              <a:ext uri="{FF2B5EF4-FFF2-40B4-BE49-F238E27FC236}">
                <a16:creationId xmlns:a16="http://schemas.microsoft.com/office/drawing/2014/main" id="{9D9E2044-107E-4F6E-BEC2-94C233A37555}"/>
              </a:ext>
            </a:extLst>
          </p:cNvPr>
          <p:cNvSpPr/>
          <p:nvPr/>
        </p:nvSpPr>
        <p:spPr>
          <a:xfrm>
            <a:off x="708491"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vezérlő, ütemező</a:t>
            </a:r>
          </a:p>
        </p:txBody>
      </p:sp>
      <p:sp>
        <p:nvSpPr>
          <p:cNvPr id="46" name="Szabadkézi sokszög: alakzat 45">
            <a:extLst>
              <a:ext uri="{FF2B5EF4-FFF2-40B4-BE49-F238E27FC236}">
                <a16:creationId xmlns:a16="http://schemas.microsoft.com/office/drawing/2014/main" id="{28EF01B8-3901-4659-96BF-64E82B9CC8DD}"/>
              </a:ext>
            </a:extLst>
          </p:cNvPr>
          <p:cNvSpPr/>
          <p:nvPr/>
        </p:nvSpPr>
        <p:spPr>
          <a:xfrm>
            <a:off x="620116" y="50615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Másodsorban Naplózza a kiadott kéréseket és a Beérkező válaszokat</a:t>
            </a:r>
          </a:p>
        </p:txBody>
      </p:sp>
      <p:sp>
        <p:nvSpPr>
          <p:cNvPr id="47" name="Szabadkézi sokszög: alakzat 46">
            <a:extLst>
              <a:ext uri="{FF2B5EF4-FFF2-40B4-BE49-F238E27FC236}">
                <a16:creationId xmlns:a16="http://schemas.microsoft.com/office/drawing/2014/main" id="{F02371EC-0F05-4795-AE1B-F75384193E1C}"/>
              </a:ext>
            </a:extLst>
          </p:cNvPr>
          <p:cNvSpPr/>
          <p:nvPr/>
        </p:nvSpPr>
        <p:spPr>
          <a:xfrm>
            <a:off x="708491" y="504151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JMeter</a:t>
            </a:r>
            <a:r>
              <a:rPr lang="hu-HU" sz="1000" dirty="0">
                <a:solidFill>
                  <a:schemeClr val="tx1"/>
                </a:solidFill>
                <a:latin typeface="Arial" panose="020B0604020202020204" pitchFamily="34" charset="0"/>
                <a:cs typeface="Arial" panose="020B0604020202020204" pitchFamily="34" charset="0"/>
              </a:rPr>
              <a:t> mint naplózó</a:t>
            </a:r>
          </a:p>
        </p:txBody>
      </p:sp>
      <p:pic>
        <p:nvPicPr>
          <p:cNvPr id="8" name="Kép 7" descr="A képen szöveg, aláírás látható&#10;&#10;Automatikusan generált leírás">
            <a:extLst>
              <a:ext uri="{FF2B5EF4-FFF2-40B4-BE49-F238E27FC236}">
                <a16:creationId xmlns:a16="http://schemas.microsoft.com/office/drawing/2014/main" id="{918B2C08-3940-4D40-92C5-A52F9F65B41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50227" y="4790885"/>
            <a:ext cx="1219048" cy="1219048"/>
          </a:xfrm>
          <a:prstGeom prst="rect">
            <a:avLst/>
          </a:prstGeom>
        </p:spPr>
      </p:pic>
      <p:pic>
        <p:nvPicPr>
          <p:cNvPr id="49" name="Kép 48">
            <a:extLst>
              <a:ext uri="{FF2B5EF4-FFF2-40B4-BE49-F238E27FC236}">
                <a16:creationId xmlns:a16="http://schemas.microsoft.com/office/drawing/2014/main" id="{D268EA94-FCF1-45A0-9F20-CDAA49466EF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925344" y="-1901641"/>
            <a:ext cx="6858000" cy="6858000"/>
          </a:xfrm>
          <a:prstGeom prst="rect">
            <a:avLst/>
          </a:prstGeom>
        </p:spPr>
      </p:pic>
      <p:pic>
        <p:nvPicPr>
          <p:cNvPr id="50" name="Kép 49" descr="A képen szöveg látható&#10;&#10;Automatikusan generált leírás">
            <a:extLst>
              <a:ext uri="{FF2B5EF4-FFF2-40B4-BE49-F238E27FC236}">
                <a16:creationId xmlns:a16="http://schemas.microsoft.com/office/drawing/2014/main" id="{66875429-2ABC-44C8-BD83-1B45D6AFFDF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166002" y="866730"/>
            <a:ext cx="3028950" cy="1514475"/>
          </a:xfrm>
          <a:prstGeom prst="rect">
            <a:avLst/>
          </a:prstGeom>
        </p:spPr>
      </p:pic>
      <p:sp>
        <p:nvSpPr>
          <p:cNvPr id="51" name="Szöveg helye 14">
            <a:extLst>
              <a:ext uri="{FF2B5EF4-FFF2-40B4-BE49-F238E27FC236}">
                <a16:creationId xmlns:a16="http://schemas.microsoft.com/office/drawing/2014/main" id="{AD227805-DA49-4BCD-A8F9-96335B178673}"/>
              </a:ext>
            </a:extLst>
          </p:cNvPr>
          <p:cNvSpPr txBox="1">
            <a:spLocks/>
          </p:cNvSpPr>
          <p:nvPr/>
        </p:nvSpPr>
        <p:spPr>
          <a:xfrm>
            <a:off x="7831536" y="440966"/>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52" name="Kép 51">
            <a:extLst>
              <a:ext uri="{FF2B5EF4-FFF2-40B4-BE49-F238E27FC236}">
                <a16:creationId xmlns:a16="http://schemas.microsoft.com/office/drawing/2014/main" id="{0CCF7469-DFEE-47B7-A332-8A8B93607B2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831305" y="405432"/>
            <a:ext cx="1034283" cy="1805925"/>
          </a:xfrm>
          <a:prstGeom prst="rect">
            <a:avLst/>
          </a:prstGeom>
        </p:spPr>
      </p:pic>
      <p:pic>
        <p:nvPicPr>
          <p:cNvPr id="53" name="Kép 52">
            <a:extLst>
              <a:ext uri="{FF2B5EF4-FFF2-40B4-BE49-F238E27FC236}">
                <a16:creationId xmlns:a16="http://schemas.microsoft.com/office/drawing/2014/main" id="{DE2B6172-6241-40D5-98C9-D0F8E30B339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489623" y="2086722"/>
            <a:ext cx="2039795" cy="761168"/>
          </a:xfrm>
          <a:prstGeom prst="rect">
            <a:avLst/>
          </a:prstGeom>
        </p:spPr>
      </p:pic>
      <p:sp>
        <p:nvSpPr>
          <p:cNvPr id="54" name="Szabadkézi sokszög: alakzat 53">
            <a:extLst>
              <a:ext uri="{FF2B5EF4-FFF2-40B4-BE49-F238E27FC236}">
                <a16:creationId xmlns:a16="http://schemas.microsoft.com/office/drawing/2014/main" id="{9BD11F72-A84F-4762-B103-E5B1FE35C3D7}"/>
              </a:ext>
            </a:extLst>
          </p:cNvPr>
          <p:cNvSpPr/>
          <p:nvPr/>
        </p:nvSpPr>
        <p:spPr>
          <a:xfrm>
            <a:off x="5792236" y="44117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hu-HU" dirty="0">
                <a:solidFill>
                  <a:schemeClr val="tx1"/>
                </a:solidFill>
              </a:rPr>
              <a:t>Végzi a feladatok végrehajtását</a:t>
            </a:r>
          </a:p>
        </p:txBody>
      </p:sp>
      <p:sp>
        <p:nvSpPr>
          <p:cNvPr id="55" name="Szabadkézi sokszög: alakzat 54">
            <a:extLst>
              <a:ext uri="{FF2B5EF4-FFF2-40B4-BE49-F238E27FC236}">
                <a16:creationId xmlns:a16="http://schemas.microsoft.com/office/drawing/2014/main" id="{FA58C694-458B-4714-B333-87D2CFBD72B4}"/>
              </a:ext>
            </a:extLst>
          </p:cNvPr>
          <p:cNvSpPr/>
          <p:nvPr/>
        </p:nvSpPr>
        <p:spPr>
          <a:xfrm>
            <a:off x="5880611" y="4211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solidFill>
                  <a:schemeClr val="tx1"/>
                </a:solidFill>
              </a:rPr>
              <a:t>Web Server</a:t>
            </a:r>
          </a:p>
        </p:txBody>
      </p:sp>
      <p:grpSp>
        <p:nvGrpSpPr>
          <p:cNvPr id="13" name="Csoportba foglalás 12">
            <a:extLst>
              <a:ext uri="{FF2B5EF4-FFF2-40B4-BE49-F238E27FC236}">
                <a16:creationId xmlns:a16="http://schemas.microsoft.com/office/drawing/2014/main" id="{7DE2D012-8DF9-49E6-AB0D-0EE3919AB731}"/>
              </a:ext>
            </a:extLst>
          </p:cNvPr>
          <p:cNvGrpSpPr/>
          <p:nvPr/>
        </p:nvGrpSpPr>
        <p:grpSpPr>
          <a:xfrm>
            <a:off x="8427618" y="2256846"/>
            <a:ext cx="2403687" cy="1546677"/>
            <a:chOff x="9304901" y="3106283"/>
            <a:chExt cx="2403687" cy="1546677"/>
          </a:xfrm>
        </p:grpSpPr>
        <p:pic>
          <p:nvPicPr>
            <p:cNvPr id="56" name="Kép 55">
              <a:extLst>
                <a:ext uri="{FF2B5EF4-FFF2-40B4-BE49-F238E27FC236}">
                  <a16:creationId xmlns:a16="http://schemas.microsoft.com/office/drawing/2014/main" id="{537C93FD-89E5-4231-8800-3DC6B5411C62}"/>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11" name="Kép 10">
              <a:extLst>
                <a:ext uri="{FF2B5EF4-FFF2-40B4-BE49-F238E27FC236}">
                  <a16:creationId xmlns:a16="http://schemas.microsoft.com/office/drawing/2014/main" id="{3C7A02F4-E852-4EE0-9040-AFD7603DD46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59" name="Kép 58">
              <a:extLst>
                <a:ext uri="{FF2B5EF4-FFF2-40B4-BE49-F238E27FC236}">
                  <a16:creationId xmlns:a16="http://schemas.microsoft.com/office/drawing/2014/main" id="{DDC29CF8-2B8E-4135-9370-9823AC6C699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58" name="Kép 57">
              <a:extLst>
                <a:ext uri="{FF2B5EF4-FFF2-40B4-BE49-F238E27FC236}">
                  <a16:creationId xmlns:a16="http://schemas.microsoft.com/office/drawing/2014/main" id="{7A65452A-5ABF-4974-8C73-E34138B2AD9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1" name="Csoportba foglalás 60">
            <a:extLst>
              <a:ext uri="{FF2B5EF4-FFF2-40B4-BE49-F238E27FC236}">
                <a16:creationId xmlns:a16="http://schemas.microsoft.com/office/drawing/2014/main" id="{9673F785-BF5E-4088-87B1-A229EF45FE35}"/>
              </a:ext>
            </a:extLst>
          </p:cNvPr>
          <p:cNvGrpSpPr/>
          <p:nvPr/>
        </p:nvGrpSpPr>
        <p:grpSpPr>
          <a:xfrm>
            <a:off x="9237842" y="2488924"/>
            <a:ext cx="2403687" cy="1546677"/>
            <a:chOff x="9304901" y="3106283"/>
            <a:chExt cx="2403687" cy="1546677"/>
          </a:xfrm>
        </p:grpSpPr>
        <p:pic>
          <p:nvPicPr>
            <p:cNvPr id="62" name="Kép 61">
              <a:extLst>
                <a:ext uri="{FF2B5EF4-FFF2-40B4-BE49-F238E27FC236}">
                  <a16:creationId xmlns:a16="http://schemas.microsoft.com/office/drawing/2014/main" id="{C9C12C07-4833-4BB5-93BD-7CC77E7ED9C6}"/>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63" name="Kép 62">
              <a:extLst>
                <a:ext uri="{FF2B5EF4-FFF2-40B4-BE49-F238E27FC236}">
                  <a16:creationId xmlns:a16="http://schemas.microsoft.com/office/drawing/2014/main" id="{F9454FDD-7306-4C0D-897E-5486BF04CBB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64" name="Kép 63">
              <a:extLst>
                <a:ext uri="{FF2B5EF4-FFF2-40B4-BE49-F238E27FC236}">
                  <a16:creationId xmlns:a16="http://schemas.microsoft.com/office/drawing/2014/main" id="{AB2B7052-F94A-4E94-9280-DA2601DD59A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66" name="Kép 65">
              <a:extLst>
                <a:ext uri="{FF2B5EF4-FFF2-40B4-BE49-F238E27FC236}">
                  <a16:creationId xmlns:a16="http://schemas.microsoft.com/office/drawing/2014/main" id="{B2C87CAD-1ADC-4340-8AA6-3BD2A25F6FD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grpSp>
        <p:nvGrpSpPr>
          <p:cNvPr id="68" name="Csoportba foglalás 67">
            <a:extLst>
              <a:ext uri="{FF2B5EF4-FFF2-40B4-BE49-F238E27FC236}">
                <a16:creationId xmlns:a16="http://schemas.microsoft.com/office/drawing/2014/main" id="{0E1D78D3-6108-4315-8501-AC2E87A44C64}"/>
              </a:ext>
            </a:extLst>
          </p:cNvPr>
          <p:cNvGrpSpPr/>
          <p:nvPr/>
        </p:nvGrpSpPr>
        <p:grpSpPr>
          <a:xfrm>
            <a:off x="10289163" y="2397805"/>
            <a:ext cx="2403687" cy="1546677"/>
            <a:chOff x="9304901" y="3106283"/>
            <a:chExt cx="2403687" cy="1546677"/>
          </a:xfrm>
        </p:grpSpPr>
        <p:pic>
          <p:nvPicPr>
            <p:cNvPr id="69" name="Kép 68">
              <a:extLst>
                <a:ext uri="{FF2B5EF4-FFF2-40B4-BE49-F238E27FC236}">
                  <a16:creationId xmlns:a16="http://schemas.microsoft.com/office/drawing/2014/main" id="{87854654-FC88-4D93-860D-1C456D77592D}"/>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304901" y="3106283"/>
              <a:ext cx="2403687" cy="1546677"/>
            </a:xfrm>
            <a:prstGeom prst="rect">
              <a:avLst/>
            </a:prstGeom>
          </p:spPr>
        </p:pic>
        <p:pic>
          <p:nvPicPr>
            <p:cNvPr id="70" name="Kép 69">
              <a:extLst>
                <a:ext uri="{FF2B5EF4-FFF2-40B4-BE49-F238E27FC236}">
                  <a16:creationId xmlns:a16="http://schemas.microsoft.com/office/drawing/2014/main" id="{F945FDEF-FCE5-4BA2-BB84-1FA4BCB92C5B}"/>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0145807" y="3296428"/>
              <a:ext cx="815814" cy="586814"/>
            </a:xfrm>
            <a:prstGeom prst="rect">
              <a:avLst/>
            </a:prstGeom>
          </p:spPr>
        </p:pic>
        <p:pic>
          <p:nvPicPr>
            <p:cNvPr id="71" name="Kép 70">
              <a:extLst>
                <a:ext uri="{FF2B5EF4-FFF2-40B4-BE49-F238E27FC236}">
                  <a16:creationId xmlns:a16="http://schemas.microsoft.com/office/drawing/2014/main" id="{A1B662B2-5333-4CC6-A816-B3FC1222E3F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87319" y="3908402"/>
              <a:ext cx="786429" cy="293463"/>
            </a:xfrm>
            <a:prstGeom prst="rect">
              <a:avLst/>
            </a:prstGeom>
          </p:spPr>
        </p:pic>
        <p:pic>
          <p:nvPicPr>
            <p:cNvPr id="72" name="Kép 71">
              <a:extLst>
                <a:ext uri="{FF2B5EF4-FFF2-40B4-BE49-F238E27FC236}">
                  <a16:creationId xmlns:a16="http://schemas.microsoft.com/office/drawing/2014/main" id="{69D3077A-9C0C-4BD7-ABD9-FE76F44A3CF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5173" y="3539450"/>
              <a:ext cx="362509" cy="632965"/>
            </a:xfrm>
            <a:prstGeom prst="rect">
              <a:avLst/>
            </a:prstGeom>
          </p:spPr>
        </p:pic>
      </p:grpSp>
      <p:sp>
        <p:nvSpPr>
          <p:cNvPr id="73" name="Szabadkézi sokszög: alakzat 72">
            <a:extLst>
              <a:ext uri="{FF2B5EF4-FFF2-40B4-BE49-F238E27FC236}">
                <a16:creationId xmlns:a16="http://schemas.microsoft.com/office/drawing/2014/main" id="{EED04C85-C114-44D8-8AD3-D2DB0E978929}"/>
              </a:ext>
            </a:extLst>
          </p:cNvPr>
          <p:cNvSpPr/>
          <p:nvPr/>
        </p:nvSpPr>
        <p:spPr>
          <a:xfrm>
            <a:off x="9367399" y="392081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 a szolgáltatás és a mögötte lévő program ami a bejövő kérések </a:t>
            </a:r>
            <a:r>
              <a:rPr lang="hu-HU" sz="1000" dirty="0" err="1">
                <a:solidFill>
                  <a:schemeClr val="tx1"/>
                </a:solidFill>
                <a:latin typeface="Arial" panose="020B0604020202020204" pitchFamily="34" charset="0"/>
                <a:cs typeface="Arial" panose="020B0604020202020204" pitchFamily="34" charset="0"/>
              </a:rPr>
              <a:t>számí-tását</a:t>
            </a:r>
            <a:r>
              <a:rPr lang="hu-HU" sz="1000" dirty="0">
                <a:solidFill>
                  <a:schemeClr val="tx1"/>
                </a:solidFill>
                <a:latin typeface="Arial" panose="020B0604020202020204" pitchFamily="34" charset="0"/>
                <a:cs typeface="Arial" panose="020B0604020202020204" pitchFamily="34" charset="0"/>
              </a:rPr>
              <a:t> és a kérések kiszolgálását végzi.</a:t>
            </a:r>
          </a:p>
        </p:txBody>
      </p:sp>
      <p:sp>
        <p:nvSpPr>
          <p:cNvPr id="74" name="Szabadkézi sokszög: alakzat 73">
            <a:extLst>
              <a:ext uri="{FF2B5EF4-FFF2-40B4-BE49-F238E27FC236}">
                <a16:creationId xmlns:a16="http://schemas.microsoft.com/office/drawing/2014/main" id="{55B88020-EE7C-4A62-989A-C1B2EB74EC71}"/>
              </a:ext>
            </a:extLst>
          </p:cNvPr>
          <p:cNvSpPr/>
          <p:nvPr/>
        </p:nvSpPr>
        <p:spPr>
          <a:xfrm>
            <a:off x="9455774" y="39008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az ami horizontálisan skálázható</a:t>
            </a:r>
          </a:p>
        </p:txBody>
      </p:sp>
      <p:sp>
        <p:nvSpPr>
          <p:cNvPr id="76" name="Szöveg helye 14">
            <a:extLst>
              <a:ext uri="{FF2B5EF4-FFF2-40B4-BE49-F238E27FC236}">
                <a16:creationId xmlns:a16="http://schemas.microsoft.com/office/drawing/2014/main" id="{657362C0-F730-4C2B-BC35-AD421BF27028}"/>
              </a:ext>
            </a:extLst>
          </p:cNvPr>
          <p:cNvSpPr txBox="1">
            <a:spLocks/>
          </p:cNvSpPr>
          <p:nvPr/>
        </p:nvSpPr>
        <p:spPr>
          <a:xfrm>
            <a:off x="5892520" y="3826348"/>
            <a:ext cx="953851" cy="12525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tx1"/>
                </a:solidFill>
                <a:latin typeface="Arial" panose="020B0604020202020204" pitchFamily="34" charset="0"/>
                <a:cs typeface="Arial" panose="020B0604020202020204" pitchFamily="34" charset="0"/>
              </a:rPr>
              <a:t>Teszt</a:t>
            </a:r>
            <a:br>
              <a:rPr lang="hu-HU" sz="2400" dirty="0">
                <a:solidFill>
                  <a:schemeClr val="tx1"/>
                </a:solidFill>
                <a:latin typeface="Arial" panose="020B0604020202020204" pitchFamily="34" charset="0"/>
                <a:cs typeface="Arial" panose="020B0604020202020204" pitchFamily="34" charset="0"/>
              </a:rPr>
            </a:br>
            <a:r>
              <a:rPr lang="hu-HU" sz="3200" dirty="0">
                <a:solidFill>
                  <a:schemeClr val="tx1"/>
                </a:solidFill>
                <a:latin typeface="Arial" panose="020B0604020202020204" pitchFamily="34" charset="0"/>
                <a:cs typeface="Arial" panose="020B0604020202020204" pitchFamily="34" charset="0"/>
              </a:rPr>
              <a:t> </a:t>
            </a:r>
            <a:br>
              <a:rPr lang="hu-HU" sz="2400" dirty="0">
                <a:solidFill>
                  <a:schemeClr val="tx1"/>
                </a:solidFill>
                <a:latin typeface="Arial" panose="020B0604020202020204" pitchFamily="34" charset="0"/>
                <a:cs typeface="Arial" panose="020B0604020202020204" pitchFamily="34" charset="0"/>
              </a:rPr>
            </a:br>
            <a:r>
              <a:rPr lang="hu-HU" sz="2400" dirty="0">
                <a:solidFill>
                  <a:schemeClr val="tx1"/>
                </a:solidFill>
                <a:latin typeface="Arial" panose="020B0604020202020204" pitchFamily="34" charset="0"/>
                <a:cs typeface="Arial" panose="020B0604020202020204" pitchFamily="34" charset="0"/>
              </a:rPr>
              <a:t>esetek</a:t>
            </a:r>
            <a:endParaRPr lang="hu-HU"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58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300"/>
                                        <p:tgtEl>
                                          <p:spTgt spid="13"/>
                                        </p:tgtEl>
                                      </p:cBhvr>
                                    </p:animEffect>
                                  </p:childTnLst>
                                </p:cTn>
                              </p:par>
                              <p:par>
                                <p:cTn id="41" presetID="26" presetClass="emph" presetSubtype="0" fill="hold" nodeType="withEffect">
                                  <p:stCondLst>
                                    <p:cond delay="0"/>
                                  </p:stCondLst>
                                  <p:childTnLst>
                                    <p:animEffect transition="out" filter="fade">
                                      <p:cBhvr>
                                        <p:cTn id="42" dur="200" tmFilter="0, 0; .2, .5; .8, .5; 1, 0"/>
                                        <p:tgtEl>
                                          <p:spTgt spid="13"/>
                                        </p:tgtEl>
                                      </p:cBhvr>
                                    </p:animEffect>
                                    <p:animScale>
                                      <p:cBhvr>
                                        <p:cTn id="43" dur="100" autoRev="1" fill="hold"/>
                                        <p:tgtEl>
                                          <p:spTgt spid="13"/>
                                        </p:tgtEl>
                                      </p:cBhvr>
                                      <p:by x="105000" y="105000"/>
                                    </p:animScale>
                                  </p:childTnLst>
                                </p:cTn>
                              </p:par>
                              <p:par>
                                <p:cTn id="44" presetID="6" presetClass="emph" presetSubtype="0" fill="hold" nodeType="withEffect">
                                  <p:stCondLst>
                                    <p:cond delay="0"/>
                                  </p:stCondLst>
                                  <p:childTnLst>
                                    <p:animScale>
                                      <p:cBhvr>
                                        <p:cTn id="45" dur="200" fill="hold"/>
                                        <p:tgtEl>
                                          <p:spTgt spid="13"/>
                                        </p:tgtEl>
                                      </p:cBhvr>
                                      <p:by x="50000" y="50000"/>
                                    </p:animScale>
                                  </p:childTnLst>
                                </p:cTn>
                              </p:par>
                              <p:par>
                                <p:cTn id="46" presetID="10" presetClass="entr" presetSubtype="0" fill="hold" nodeType="withEffect">
                                  <p:stCondLst>
                                    <p:cond delay="1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300"/>
                                        <p:tgtEl>
                                          <p:spTgt spid="61"/>
                                        </p:tgtEl>
                                      </p:cBhvr>
                                    </p:animEffect>
                                  </p:childTnLst>
                                </p:cTn>
                              </p:par>
                              <p:par>
                                <p:cTn id="49" presetID="26" presetClass="emph" presetSubtype="0" fill="hold" nodeType="withEffect">
                                  <p:stCondLst>
                                    <p:cond delay="100"/>
                                  </p:stCondLst>
                                  <p:childTnLst>
                                    <p:animEffect transition="out" filter="fade">
                                      <p:cBhvr>
                                        <p:cTn id="50" dur="200" tmFilter="0, 0; .2, .5; .8, .5; 1, 0"/>
                                        <p:tgtEl>
                                          <p:spTgt spid="61"/>
                                        </p:tgtEl>
                                      </p:cBhvr>
                                    </p:animEffect>
                                    <p:animScale>
                                      <p:cBhvr>
                                        <p:cTn id="51" dur="100" autoRev="1" fill="hold"/>
                                        <p:tgtEl>
                                          <p:spTgt spid="61"/>
                                        </p:tgtEl>
                                      </p:cBhvr>
                                      <p:by x="105000" y="105000"/>
                                    </p:animScale>
                                  </p:childTnLst>
                                </p:cTn>
                              </p:par>
                              <p:par>
                                <p:cTn id="52" presetID="6" presetClass="emph" presetSubtype="0" fill="hold" nodeType="withEffect">
                                  <p:stCondLst>
                                    <p:cond delay="100"/>
                                  </p:stCondLst>
                                  <p:childTnLst>
                                    <p:animScale>
                                      <p:cBhvr>
                                        <p:cTn id="53" dur="200" fill="hold"/>
                                        <p:tgtEl>
                                          <p:spTgt spid="61"/>
                                        </p:tgtEl>
                                      </p:cBhvr>
                                      <p:by x="50000" y="50000"/>
                                    </p:animScale>
                                  </p:childTnLst>
                                </p:cTn>
                              </p:par>
                              <p:par>
                                <p:cTn id="54" presetID="10" presetClass="entr" presetSubtype="0" fill="hold" nodeType="withEffect">
                                  <p:stCondLst>
                                    <p:cond delay="2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par>
                                <p:cTn id="57" presetID="26" presetClass="emph" presetSubtype="0" fill="hold" nodeType="withEffect">
                                  <p:stCondLst>
                                    <p:cond delay="200"/>
                                  </p:stCondLst>
                                  <p:childTnLst>
                                    <p:animEffect transition="out" filter="fade">
                                      <p:cBhvr>
                                        <p:cTn id="58" dur="200" tmFilter="0, 0; .2, .5; .8, .5; 1, 0"/>
                                        <p:tgtEl>
                                          <p:spTgt spid="68"/>
                                        </p:tgtEl>
                                      </p:cBhvr>
                                    </p:animEffect>
                                    <p:animScale>
                                      <p:cBhvr>
                                        <p:cTn id="59" dur="100" autoRev="1" fill="hold"/>
                                        <p:tgtEl>
                                          <p:spTgt spid="68"/>
                                        </p:tgtEl>
                                      </p:cBhvr>
                                      <p:by x="105000" y="105000"/>
                                    </p:animScale>
                                  </p:childTnLst>
                                </p:cTn>
                              </p:par>
                              <p:par>
                                <p:cTn id="60" presetID="6" presetClass="emph" presetSubtype="0" fill="hold" nodeType="withEffect">
                                  <p:stCondLst>
                                    <p:cond delay="200"/>
                                  </p:stCondLst>
                                  <p:childTnLst>
                                    <p:animScale>
                                      <p:cBhvr>
                                        <p:cTn id="61" dur="200" fill="hold"/>
                                        <p:tgtEl>
                                          <p:spTgt spid="68"/>
                                        </p:tgtEl>
                                      </p:cBhvr>
                                      <p:by x="50000" y="50000"/>
                                    </p:animScale>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3.75E-6 2.59259E-6 L 0.10743 -0.06412 " pathEditMode="relative" rAng="0" ptsTypes="AA">
                                      <p:cBhvr>
                                        <p:cTn id="72" dur="1100" fill="hold"/>
                                        <p:tgtEl>
                                          <p:spTgt spid="21"/>
                                        </p:tgtEl>
                                        <p:attrNameLst>
                                          <p:attrName>ppt_x</p:attrName>
                                          <p:attrName>ppt_y</p:attrName>
                                        </p:attrNameLst>
                                      </p:cBhvr>
                                      <p:rCtr x="5365" y="-3218"/>
                                    </p:animMotion>
                                  </p:childTnLst>
                                </p:cTn>
                              </p:par>
                            </p:childTnLst>
                          </p:cTn>
                        </p:par>
                        <p:par>
                          <p:cTn id="73" fill="hold">
                            <p:stCondLst>
                              <p:cond delay="1100"/>
                            </p:stCondLst>
                            <p:childTnLst>
                              <p:par>
                                <p:cTn id="74" presetID="26" presetClass="emph" presetSubtype="0" fill="hold" nodeType="afterEffect">
                                  <p:stCondLst>
                                    <p:cond delay="0"/>
                                  </p:stCondLst>
                                  <p:childTnLst>
                                    <p:animEffect transition="out" filter="fade">
                                      <p:cBhvr>
                                        <p:cTn id="75" dur="500" tmFilter="0, 0; .2, .5; .8, .5; 1, 0"/>
                                        <p:tgtEl>
                                          <p:spTgt spid="21"/>
                                        </p:tgtEl>
                                      </p:cBhvr>
                                    </p:animEffect>
                                    <p:animScale>
                                      <p:cBhvr>
                                        <p:cTn id="76" dur="250" autoRev="1" fill="hold"/>
                                        <p:tgtEl>
                                          <p:spTgt spid="21"/>
                                        </p:tgtEl>
                                      </p:cBhvr>
                                      <p:by x="105000" y="105000"/>
                                    </p:animScale>
                                  </p:childTnLst>
                                </p:cTn>
                              </p:par>
                            </p:childTnLst>
                          </p:cTn>
                        </p:par>
                        <p:par>
                          <p:cTn id="77" fill="hold">
                            <p:stCondLst>
                              <p:cond delay="1600"/>
                            </p:stCondLst>
                            <p:childTnLst>
                              <p:par>
                                <p:cTn id="78" presetID="10" presetClass="exit" presetSubtype="0" fill="hold" nodeType="after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3" grpId="0" animBg="1"/>
      <p:bldP spid="44" grpId="0" animBg="1"/>
      <p:bldP spid="46" grpId="0" animBg="1"/>
      <p:bldP spid="47" grpId="0" animBg="1"/>
      <p:bldP spid="54" grpId="0" animBg="1"/>
      <p:bldP spid="55" grpId="0" animBg="1"/>
      <p:bldP spid="73" grpId="0" animBg="1"/>
      <p:bldP spid="7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mc:AlternateContent xmlns:mc="http://schemas.openxmlformats.org/markup-compatibility/2006" xmlns:pslz="http://schemas.microsoft.com/office/powerpoint/2016/slidezoom">
        <mc:Choice Requires="pslz">
          <p:graphicFrame>
            <p:nvGraphicFramePr>
              <p:cNvPr id="8" name="Dia nagyítása 7">
                <a:extLst>
                  <a:ext uri="{FF2B5EF4-FFF2-40B4-BE49-F238E27FC236}">
                    <a16:creationId xmlns:a16="http://schemas.microsoft.com/office/drawing/2014/main" id="{268835CC-38A0-4AE9-A1E0-26041EA81B61}"/>
                  </a:ext>
                </a:extLst>
              </p:cNvPr>
              <p:cNvGraphicFramePr>
                <a:graphicFrameLocks noChangeAspect="1"/>
              </p:cNvGraphicFramePr>
              <p:nvPr>
                <p:extLst>
                  <p:ext uri="{D42A27DB-BD31-4B8C-83A1-F6EECF244321}">
                    <p14:modId xmlns:p14="http://schemas.microsoft.com/office/powerpoint/2010/main" val="2398635767"/>
                  </p:ext>
                </p:extLst>
              </p:nvPr>
            </p:nvGraphicFramePr>
            <p:xfrm>
              <a:off x="3697705" y="2804071"/>
              <a:ext cx="3048000" cy="1714500"/>
            </p:xfrm>
            <a:graphic>
              <a:graphicData uri="http://schemas.microsoft.com/office/powerpoint/2016/slidezoom">
                <pslz:sldZm>
                  <pslz:sldZmObj sldId="532" cId="3558871903">
                    <pslz:zmPr id="{E7B98818-92A4-4BFD-AED6-75AE868C628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Dia nagyítása 7">
                <a:hlinkClick r:id="rId5" action="ppaction://hlinksldjump"/>
                <a:extLst>
                  <a:ext uri="{FF2B5EF4-FFF2-40B4-BE49-F238E27FC236}">
                    <a16:creationId xmlns:a16="http://schemas.microsoft.com/office/drawing/2014/main" id="{268835CC-38A0-4AE9-A1E0-26041EA81B61}"/>
                  </a:ext>
                </a:extLst>
              </p:cNvPr>
              <p:cNvPicPr>
                <a:picLocks noGrp="1" noRot="1" noChangeAspect="1" noMove="1" noResize="1" noEditPoints="1" noAdjustHandles="1" noChangeArrowheads="1" noChangeShapeType="1"/>
              </p:cNvPicPr>
              <p:nvPr/>
            </p:nvPicPr>
            <p:blipFill>
              <a:blip r:embed="rId6"/>
              <a:stretch>
                <a:fillRect/>
              </a:stretch>
            </p:blipFill>
            <p:spPr>
              <a:xfrm>
                <a:off x="3697705" y="280407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95104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5887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sp>
        <p:nvSpPr>
          <p:cNvPr id="11" name="Szöveg helye 14">
            <a:extLst>
              <a:ext uri="{FF2B5EF4-FFF2-40B4-BE49-F238E27FC236}">
                <a16:creationId xmlns:a16="http://schemas.microsoft.com/office/drawing/2014/main" id="{5CA7B98E-2907-4A92-8968-202F295C06F5}"/>
              </a:ext>
            </a:extLst>
          </p:cNvPr>
          <p:cNvSpPr txBox="1">
            <a:spLocks/>
          </p:cNvSpPr>
          <p:nvPr/>
        </p:nvSpPr>
        <p:spPr>
          <a:xfrm>
            <a:off x="5551749" y="4168433"/>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Program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elérte a célját,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betelt a </a:t>
            </a:r>
            <a:r>
              <a:rPr lang="hu-HU" dirty="0" err="1">
                <a:solidFill>
                  <a:schemeClr val="tx1"/>
                </a:solidFill>
                <a:latin typeface="Calibri Light" panose="020F0302020204030204" pitchFamily="34" charset="0"/>
                <a:cs typeface="Calibri Light" panose="020F0302020204030204" pitchFamily="34" charset="0"/>
              </a:rPr>
              <a:t>memoria</a:t>
            </a:r>
            <a:r>
              <a:rPr lang="hu-HU" dirty="0">
                <a:solidFill>
                  <a:schemeClr val="tx1"/>
                </a:solidFill>
                <a:latin typeface="Calibri Light" panose="020F0302020204030204" pitchFamily="34" charset="0"/>
                <a:cs typeface="Calibri Light" panose="020F0302020204030204" pitchFamily="34" charset="0"/>
              </a:rPr>
              <a:t>.</a:t>
            </a:r>
          </a:p>
        </p:txBody>
      </p:sp>
      <p:cxnSp>
        <p:nvCxnSpPr>
          <p:cNvPr id="12" name="Egyenes összekötő nyíllal 11">
            <a:extLst>
              <a:ext uri="{FF2B5EF4-FFF2-40B4-BE49-F238E27FC236}">
                <a16:creationId xmlns:a16="http://schemas.microsoft.com/office/drawing/2014/main" id="{B3715795-351B-4B93-B8F4-5901CD56199F}"/>
              </a:ext>
            </a:extLst>
          </p:cNvPr>
          <p:cNvCxnSpPr>
            <a:cxnSpLocks/>
          </p:cNvCxnSpPr>
          <p:nvPr/>
        </p:nvCxnSpPr>
        <p:spPr>
          <a:xfrm flipH="1">
            <a:off x="4221126" y="4925671"/>
            <a:ext cx="1201480" cy="35871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a:extLst>
              <a:ext uri="{FF2B5EF4-FFF2-40B4-BE49-F238E27FC236}">
                <a16:creationId xmlns:a16="http://schemas.microsoft.com/office/drawing/2014/main" id="{6EF11524-33FA-4AAE-87A1-B5EDBB2ABC68}"/>
              </a:ext>
            </a:extLst>
          </p:cNvPr>
          <p:cNvCxnSpPr>
            <a:cxnSpLocks/>
          </p:cNvCxnSpPr>
          <p:nvPr/>
        </p:nvCxnSpPr>
        <p:spPr>
          <a:xfrm flipV="1">
            <a:off x="8610600" y="3785191"/>
            <a:ext cx="926805" cy="383242"/>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Szöveg helye 14">
            <a:extLst>
              <a:ext uri="{FF2B5EF4-FFF2-40B4-BE49-F238E27FC236}">
                <a16:creationId xmlns:a16="http://schemas.microsoft.com/office/drawing/2014/main" id="{FB60DC51-E4E8-4824-B1B6-0A851EC56567}"/>
              </a:ext>
            </a:extLst>
          </p:cNvPr>
          <p:cNvSpPr txBox="1">
            <a:spLocks/>
          </p:cNvSpPr>
          <p:nvPr/>
        </p:nvSpPr>
        <p:spPr>
          <a:xfrm>
            <a:off x="8596209" y="4168432"/>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Arial" panose="020B0604020202020204" pitchFamily="34" charset="0"/>
                <a:cs typeface="Arial" panose="020B0604020202020204" pitchFamily="34" charset="0"/>
              </a:rPr>
              <a:t>Error</a:t>
            </a:r>
            <a:r>
              <a:rPr lang="hu-HU" sz="2400" dirty="0">
                <a:solidFill>
                  <a:schemeClr val="tx1"/>
                </a:solidFill>
                <a:latin typeface="Arial" panose="020B0604020202020204" pitchFamily="34" charset="0"/>
                <a:cs typeface="Arial" panose="020B0604020202020204" pitchFamily="34" charset="0"/>
              </a:rPr>
              <a:t> </a:t>
            </a:r>
            <a:r>
              <a:rPr lang="hu-HU" sz="2400" dirty="0" err="1">
                <a:solidFill>
                  <a:schemeClr val="tx1"/>
                </a:solidFill>
                <a:latin typeface="Arial" panose="020B0604020202020204" pitchFamily="34" charset="0"/>
                <a:cs typeface="Arial" panose="020B0604020202020204" pitchFamily="34" charset="0"/>
              </a:rPr>
              <a:t>msg</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valahogy kivédeni,</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t>
            </a:r>
          </a:p>
        </p:txBody>
      </p:sp>
      <p:pic>
        <p:nvPicPr>
          <p:cNvPr id="17" name="Kép 16" descr="A képen szöveg, monitor, képernyőkép, elektronika látható&#10;&#10;Automatikusan generált leírás">
            <a:extLst>
              <a:ext uri="{FF2B5EF4-FFF2-40B4-BE49-F238E27FC236}">
                <a16:creationId xmlns:a16="http://schemas.microsoft.com/office/drawing/2014/main" id="{7F5CFD14-74A2-47AD-A699-04132051B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3" name="Szöveg helye 14">
            <a:extLst>
              <a:ext uri="{FF2B5EF4-FFF2-40B4-BE49-F238E27FC236}">
                <a16:creationId xmlns:a16="http://schemas.microsoft.com/office/drawing/2014/main" id="{78FB1D48-89A8-4E17-9236-90DAA77C4757}"/>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simán ciklikusan bővít egy </a:t>
            </a:r>
            <a:r>
              <a:rPr lang="hu-HU" dirty="0" err="1">
                <a:solidFill>
                  <a:schemeClr val="tx1"/>
                </a:solidFill>
                <a:latin typeface="Calibri Light" panose="020F0302020204030204" pitchFamily="34" charset="0"/>
                <a:cs typeface="Calibri Light" panose="020F0302020204030204" pitchFamily="34" charset="0"/>
              </a:rPr>
              <a:t>string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buildert</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stringBuilder</a:t>
            </a:r>
            <a:r>
              <a:rPr lang="hu-HU" dirty="0">
                <a:solidFill>
                  <a:schemeClr val="tx1"/>
                </a:solidFill>
                <a:latin typeface="Calibri Light" panose="020F0302020204030204" pitchFamily="34" charset="0"/>
                <a:cs typeface="Calibri Light" panose="020F0302020204030204" pitchFamily="34" charset="0"/>
              </a:rPr>
              <a:t> objektum minden REST </a:t>
            </a:r>
            <a:r>
              <a:rPr lang="hu-HU" dirty="0" err="1">
                <a:solidFill>
                  <a:schemeClr val="tx1"/>
                </a:solidFill>
                <a:latin typeface="Calibri Light" panose="020F0302020204030204" pitchFamily="34" charset="0"/>
                <a:cs typeface="Calibri Light" panose="020F0302020204030204" pitchFamily="34" charset="0"/>
              </a:rPr>
              <a:t>hivásnál</a:t>
            </a:r>
            <a:r>
              <a:rPr lang="hu-HU" dirty="0">
                <a:solidFill>
                  <a:schemeClr val="tx1"/>
                </a:solidFill>
                <a:latin typeface="Calibri Light" panose="020F0302020204030204" pitchFamily="34" charset="0"/>
                <a:cs typeface="Calibri Light" panose="020F0302020204030204" pitchFamily="34" charset="0"/>
              </a:rPr>
              <a:t> példányosul.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Sok hívásnál – hiába takarít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 ha egyszerre több hívás van mint amennyit tárolni tud a memóriában akkor Out Of </a:t>
            </a:r>
            <a:r>
              <a:rPr lang="hu-HU" dirty="0" err="1">
                <a:solidFill>
                  <a:schemeClr val="tx1"/>
                </a:solidFill>
                <a:latin typeface="Calibri Light" panose="020F0302020204030204" pitchFamily="34" charset="0"/>
                <a:cs typeface="Calibri Light" panose="020F0302020204030204" pitchFamily="34" charset="0"/>
              </a:rPr>
              <a:t>Memmory</a:t>
            </a:r>
            <a:r>
              <a:rPr lang="hu-HU" dirty="0">
                <a:solidFill>
                  <a:schemeClr val="tx1"/>
                </a:solidFill>
                <a:latin typeface="Calibri Light" panose="020F0302020204030204" pitchFamily="34" charset="0"/>
                <a:cs typeface="Calibri Light" panose="020F0302020204030204" pitchFamily="34" charset="0"/>
              </a:rPr>
              <a:t> hibára fut.</a:t>
            </a:r>
          </a:p>
        </p:txBody>
      </p:sp>
      <p:pic>
        <p:nvPicPr>
          <p:cNvPr id="21" name="Kép 20" descr="A képen szöveg, elektronika, fekete, eredményjelző tábla látható&#10;&#10;Automatikusan generált leírás">
            <a:extLst>
              <a:ext uri="{FF2B5EF4-FFF2-40B4-BE49-F238E27FC236}">
                <a16:creationId xmlns:a16="http://schemas.microsoft.com/office/drawing/2014/main" id="{7E199BFC-12ED-43EE-9328-34B5EFDF8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6" name="Szöveg helye 14">
            <a:extLst>
              <a:ext uri="{FF2B5EF4-FFF2-40B4-BE49-F238E27FC236}">
                <a16:creationId xmlns:a16="http://schemas.microsoft.com/office/drawing/2014/main" id="{C1B712C2-5917-46B9-917A-DEAE0FBDF94A}"/>
              </a:ext>
            </a:extLst>
          </p:cNvPr>
          <p:cNvSpPr txBox="1">
            <a:spLocks/>
          </p:cNvSpPr>
          <p:nvPr/>
        </p:nvSpPr>
        <p:spPr>
          <a:xfrm>
            <a:off x="8989828" y="10803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[mérés]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Ennek ellenére válaszokat elkapja 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még akkor is ha ezek HTTP 500-as hibaüzenetek.</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 emelkedése figyelhető meg.</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Idővel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felszabadít valamennyi </a:t>
            </a:r>
            <a:r>
              <a:rPr lang="hu-HU" dirty="0" err="1">
                <a:solidFill>
                  <a:schemeClr val="tx1"/>
                </a:solidFill>
                <a:latin typeface="Calibri Light" panose="020F0302020204030204" pitchFamily="34" charset="0"/>
                <a:cs typeface="Calibri Light" panose="020F0302020204030204" pitchFamily="34" charset="0"/>
              </a:rPr>
              <a:t>memoriát</a:t>
            </a:r>
            <a:r>
              <a:rPr lang="hu-HU" dirty="0">
                <a:solidFill>
                  <a:schemeClr val="tx1"/>
                </a:solidFill>
                <a:latin typeface="Calibri Light" panose="020F0302020204030204" pitchFamily="34" charset="0"/>
                <a:cs typeface="Calibri Light" panose="020F0302020204030204" pitchFamily="34" charset="0"/>
              </a:rPr>
              <a:t> és HTTP 200 fejléccel jönnek vissza az üzenetek. (de a legtöbb elvész)</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válaszidőben ettől függetlenül megmarad az emelkedő tendencia amit zöld nyíllal jelöltem.</a:t>
            </a:r>
          </a:p>
        </p:txBody>
      </p:sp>
      <p:sp>
        <p:nvSpPr>
          <p:cNvPr id="27" name="Nyíl: lefelé mutató 26">
            <a:extLst>
              <a:ext uri="{FF2B5EF4-FFF2-40B4-BE49-F238E27FC236}">
                <a16:creationId xmlns:a16="http://schemas.microsoft.com/office/drawing/2014/main" id="{6AD1990D-C9EE-46B5-B3E9-060ABF41576F}"/>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mc:AlternateContent xmlns:mc="http://schemas.openxmlformats.org/markup-compatibility/2006" xmlns:pslz="http://schemas.microsoft.com/office/powerpoint/2016/slidezoom">
        <mc:Choice Requires="pslz">
          <p:graphicFrame>
            <p:nvGraphicFramePr>
              <p:cNvPr id="24" name="Dia nagyítása 23">
                <a:extLst>
                  <a:ext uri="{FF2B5EF4-FFF2-40B4-BE49-F238E27FC236}">
                    <a16:creationId xmlns:a16="http://schemas.microsoft.com/office/drawing/2014/main" id="{7EB26303-5DDD-4655-B68E-CE5E6A7B93CD}"/>
                  </a:ext>
                </a:extLst>
              </p:cNvPr>
              <p:cNvGraphicFramePr>
                <a:graphicFrameLocks noChangeAspect="1"/>
              </p:cNvGraphicFramePr>
              <p:nvPr>
                <p:extLst>
                  <p:ext uri="{D42A27DB-BD31-4B8C-83A1-F6EECF244321}">
                    <p14:modId xmlns:p14="http://schemas.microsoft.com/office/powerpoint/2010/main" val="93343448"/>
                  </p:ext>
                </p:extLst>
              </p:nvPr>
            </p:nvGraphicFramePr>
            <p:xfrm>
              <a:off x="3693689" y="2800358"/>
              <a:ext cx="3048000" cy="1714500"/>
            </p:xfrm>
            <a:graphic>
              <a:graphicData uri="http://schemas.microsoft.com/office/powerpoint/2016/slidezoom">
                <pslz:sldZm>
                  <pslz:sldZmObj sldId="534" cId="4091717584">
                    <pslz:zmPr id="{8E51C6FF-06D0-4470-B71F-E106F53BC9E3}"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xmlns="">
          <p:pic>
            <p:nvPicPr>
              <p:cNvPr id="24" name="Dia nagyítása 23">
                <a:hlinkClick r:id="rId7" action="ppaction://hlinksldjump"/>
                <a:extLst>
                  <a:ext uri="{FF2B5EF4-FFF2-40B4-BE49-F238E27FC236}">
                    <a16:creationId xmlns:a16="http://schemas.microsoft.com/office/drawing/2014/main" id="{7EB26303-5DDD-4655-B68E-CE5E6A7B93CD}"/>
                  </a:ext>
                </a:extLst>
              </p:cNvPr>
              <p:cNvPicPr>
                <a:picLocks noGrp="1" noRot="1" noChangeAspect="1" noMove="1" noResize="1" noEditPoints="1" noAdjustHandles="1" noChangeArrowheads="1" noChangeShapeType="1"/>
              </p:cNvPicPr>
              <p:nvPr/>
            </p:nvPicPr>
            <p:blipFill>
              <a:blip r:embed="rId8"/>
              <a:stretch>
                <a:fillRect/>
              </a:stretch>
            </p:blipFill>
            <p:spPr>
              <a:xfrm>
                <a:off x="3693689" y="2800358"/>
                <a:ext cx="3048000" cy="1714500"/>
              </a:xfrm>
              <a:prstGeom prst="rect">
                <a:avLst/>
              </a:prstGeom>
              <a:ln w="3175">
                <a:noFill/>
              </a:ln>
            </p:spPr>
          </p:pic>
        </mc:Fallback>
      </mc:AlternateContent>
    </p:spTree>
    <p:extLst>
      <p:ext uri="{BB962C8B-B14F-4D97-AF65-F5344CB8AC3E}">
        <p14:creationId xmlns:p14="http://schemas.microsoft.com/office/powerpoint/2010/main" val="77172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500"/>
                            </p:stCondLst>
                            <p:childTnLst>
                              <p:par>
                                <p:cTn id="51" presetID="10" presetClass="entr" presetSubtype="0" fill="hold" grpId="0" nodeType="after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3"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2"/>
          </a:xfrm>
          <a:prstGeom prst="rect">
            <a:avLst/>
          </a:prstGeom>
        </p:spPr>
      </p:pic>
      <p:pic>
        <p:nvPicPr>
          <p:cNvPr id="13" name="Kép 12">
            <a:extLst>
              <a:ext uri="{FF2B5EF4-FFF2-40B4-BE49-F238E27FC236}">
                <a16:creationId xmlns:a16="http://schemas.microsoft.com/office/drawing/2014/main" id="{40C582FC-C14D-425B-A954-CD633FDC2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sp>
        <p:nvSpPr>
          <p:cNvPr id="14" name="Téglalap: szamárfül 13">
            <a:extLst>
              <a:ext uri="{FF2B5EF4-FFF2-40B4-BE49-F238E27FC236}">
                <a16:creationId xmlns:a16="http://schemas.microsoft.com/office/drawing/2014/main" id="{8DBB579D-2F28-4D34-8B95-DA514A470CC9}"/>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Memóriából is kifutottunk. Ez amúgy e RAM teszt volt. Erre is ki kell alakítanom valami jobb tesztet.</a:t>
            </a:r>
            <a:endParaRPr lang="hu-HU" sz="1200" dirty="0">
              <a:solidFill>
                <a:schemeClr val="bg1"/>
              </a:solidFill>
              <a:latin typeface="Arial Nova Cond" panose="020B0506020202020204" pitchFamily="34" charset="0"/>
            </a:endParaRPr>
          </a:p>
        </p:txBody>
      </p:sp>
      <p:pic>
        <p:nvPicPr>
          <p:cNvPr id="4" name="Kép 3" descr="A képen szöveg látható&#10;&#10;Automatikusan generált leírás">
            <a:extLst>
              <a:ext uri="{FF2B5EF4-FFF2-40B4-BE49-F238E27FC236}">
                <a16:creationId xmlns:a16="http://schemas.microsoft.com/office/drawing/2014/main" id="{6EDE2907-2BE2-4962-921E-73118646D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 y="1385859"/>
            <a:ext cx="12192000" cy="4567531"/>
          </a:xfrm>
          <a:prstGeom prst="rect">
            <a:avLst/>
          </a:prstGeom>
        </p:spPr>
      </p:pic>
      <p:sp>
        <p:nvSpPr>
          <p:cNvPr id="19" name="Téglalap: szamárfül 18">
            <a:extLst>
              <a:ext uri="{FF2B5EF4-FFF2-40B4-BE49-F238E27FC236}">
                <a16:creationId xmlns:a16="http://schemas.microsoft.com/office/drawing/2014/main" id="{0F58E8FE-05C8-4A1B-BCC3-372733DEDB0C}"/>
              </a:ext>
            </a:extLst>
          </p:cNvPr>
          <p:cNvSpPr/>
          <p:nvPr/>
        </p:nvSpPr>
        <p:spPr>
          <a:xfrm>
            <a:off x="9437702" y="217957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teszt amúgy lefutott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Ilyen ínséges időkben már ez is valami.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09171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606041" y="2305275"/>
            <a:ext cx="2904562" cy="3816199"/>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Konstans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a:t>
            </a:r>
            <a:r>
              <a:rPr lang="hu-HU" dirty="0" err="1">
                <a:solidFill>
                  <a:schemeClr val="tx1"/>
                </a:solidFill>
                <a:latin typeface="Calibri Light" panose="020F0302020204030204" pitchFamily="34" charset="0"/>
                <a:cs typeface="Calibri Light" panose="020F0302020204030204" pitchFamily="34" charset="0"/>
              </a:rPr>
              <a:t>Rate</a:t>
            </a:r>
            <a:r>
              <a:rPr lang="hu-HU" dirty="0">
                <a:solidFill>
                  <a:schemeClr val="tx1"/>
                </a:solidFill>
                <a:latin typeface="Calibri Light" panose="020F0302020204030204" pitchFamily="34" charset="0"/>
                <a:cs typeface="Calibri Light" panose="020F0302020204030204" pitchFamily="34" charset="0"/>
              </a:rPr>
              <a:t> = 1mp/2kérés</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Feltorlódik a kiszolgálási idő, ahogyan ezt a zöld </a:t>
            </a:r>
            <a:r>
              <a:rPr lang="hu-HU" dirty="0" err="1">
                <a:solidFill>
                  <a:schemeClr val="tx1"/>
                </a:solidFill>
                <a:latin typeface="Calibri Light" panose="020F0302020204030204" pitchFamily="34" charset="0"/>
                <a:cs typeface="Calibri Light" panose="020F0302020204030204" pitchFamily="34" charset="0"/>
              </a:rPr>
              <a:t>nyillal</a:t>
            </a:r>
            <a:r>
              <a:rPr lang="hu-HU" dirty="0">
                <a:solidFill>
                  <a:schemeClr val="tx1"/>
                </a:solidFill>
                <a:latin typeface="Calibri Light" panose="020F0302020204030204" pitchFamily="34" charset="0"/>
                <a:cs typeface="Calibri Light" panose="020F0302020204030204" pitchFamily="34" charset="0"/>
              </a:rPr>
              <a:t> jelzem.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Ebben a </a:t>
            </a:r>
            <a:r>
              <a:rPr lang="hu-HU" dirty="0" err="1">
                <a:solidFill>
                  <a:schemeClr val="tx1"/>
                </a:solidFill>
                <a:latin typeface="Calibri Light" panose="020F0302020204030204" pitchFamily="34" charset="0"/>
                <a:cs typeface="Calibri Light" panose="020F0302020204030204" pitchFamily="34" charset="0"/>
              </a:rPr>
              <a:t>kisérletben</a:t>
            </a:r>
            <a:r>
              <a:rPr lang="hu-HU" dirty="0">
                <a:solidFill>
                  <a:schemeClr val="tx1"/>
                </a:solidFill>
                <a:latin typeface="Calibri Light" panose="020F0302020204030204" pitchFamily="34" charset="0"/>
                <a:cs typeface="Calibri Light" panose="020F0302020204030204" pitchFamily="34" charset="0"/>
              </a:rPr>
              <a:t> az látható, hogy egy kérés kiszolgálása 3 másodperc.</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ennél gyorsabban küldöm be a kéréseket, akkor szépen lassan </a:t>
            </a:r>
            <a:r>
              <a:rPr lang="hu-HU" dirty="0" err="1">
                <a:solidFill>
                  <a:schemeClr val="tx1"/>
                </a:solidFill>
                <a:latin typeface="Calibri Light" panose="020F0302020204030204" pitchFamily="34" charset="0"/>
                <a:cs typeface="Calibri Light" panose="020F0302020204030204" pitchFamily="34" charset="0"/>
              </a:rPr>
              <a:t>felkuszik</a:t>
            </a:r>
            <a:r>
              <a:rPr lang="hu-HU" dirty="0">
                <a:solidFill>
                  <a:schemeClr val="tx1"/>
                </a:solidFill>
                <a:latin typeface="Calibri Light" panose="020F0302020204030204" pitchFamily="34" charset="0"/>
                <a:cs typeface="Calibri Light" panose="020F0302020204030204" pitchFamily="34" charset="0"/>
              </a:rPr>
              <a:t> a kiszolgálási idő.</a:t>
            </a:r>
          </a:p>
        </p:txBody>
      </p:sp>
      <p:sp>
        <p:nvSpPr>
          <p:cNvPr id="4" name="Nyíl: lefelé mutató 3">
            <a:extLst>
              <a:ext uri="{FF2B5EF4-FFF2-40B4-BE49-F238E27FC236}">
                <a16:creationId xmlns:a16="http://schemas.microsoft.com/office/drawing/2014/main" id="{F0439DB3-A4E9-43AD-8563-04BEDA2173D7}"/>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p:pic>
        <p:nvPicPr>
          <p:cNvPr id="7" name="Kép 6" descr="A képen szöveg, képernyőkép, monitor, computer látható&#10;&#10;Automatikusan generált leírás">
            <a:extLst>
              <a:ext uri="{FF2B5EF4-FFF2-40B4-BE49-F238E27FC236}">
                <a16:creationId xmlns:a16="http://schemas.microsoft.com/office/drawing/2014/main" id="{F8E9D9FB-D387-41E3-ADC0-690300FA2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 name="Szöveg helye 14">
            <a:extLst>
              <a:ext uri="{FF2B5EF4-FFF2-40B4-BE49-F238E27FC236}">
                <a16:creationId xmlns:a16="http://schemas.microsoft.com/office/drawing/2014/main" id="{E341F299-01D1-430D-B329-5DCADAF7EB0B}"/>
              </a:ext>
            </a:extLst>
          </p:cNvPr>
          <p:cNvSpPr txBox="1">
            <a:spLocks/>
          </p:cNvSpPr>
          <p:nvPr/>
        </p:nvSpPr>
        <p:spPr>
          <a:xfrm>
            <a:off x="3308279" y="1393336"/>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eredményt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 IO csomagban található program adta.</a:t>
            </a:r>
          </a:p>
        </p:txBody>
      </p:sp>
      <p:cxnSp>
        <p:nvCxnSpPr>
          <p:cNvPr id="10" name="Egyenes összekötő nyíllal 9">
            <a:extLst>
              <a:ext uri="{FF2B5EF4-FFF2-40B4-BE49-F238E27FC236}">
                <a16:creationId xmlns:a16="http://schemas.microsoft.com/office/drawing/2014/main" id="{8F29B973-25B9-4AA7-B9BD-A84430F2424F}"/>
              </a:ext>
            </a:extLst>
          </p:cNvPr>
          <p:cNvCxnSpPr/>
          <p:nvPr/>
        </p:nvCxnSpPr>
        <p:spPr>
          <a:xfrm flipH="1">
            <a:off x="2030612" y="1908313"/>
            <a:ext cx="1163162" cy="1060174"/>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Szöveg helye 14">
            <a:extLst>
              <a:ext uri="{FF2B5EF4-FFF2-40B4-BE49-F238E27FC236}">
                <a16:creationId xmlns:a16="http://schemas.microsoft.com/office/drawing/2014/main" id="{43D0AB4B-23FA-4CF2-A409-F7DC81F11885}"/>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csinál egy </a:t>
            </a:r>
            <a:r>
              <a:rPr lang="hu-HU" dirty="0" err="1">
                <a:solidFill>
                  <a:schemeClr val="tx1"/>
                </a:solidFill>
                <a:latin typeface="Calibri Light" panose="020F0302020204030204" pitchFamily="34" charset="0"/>
                <a:cs typeface="Calibri Light" panose="020F0302020204030204" pitchFamily="34" charset="0"/>
              </a:rPr>
              <a:t>köttött</a:t>
            </a:r>
            <a:r>
              <a:rPr lang="hu-HU" dirty="0">
                <a:solidFill>
                  <a:schemeClr val="tx1"/>
                </a:solidFill>
                <a:latin typeface="Calibri Light" panose="020F0302020204030204" pitchFamily="34" charset="0"/>
                <a:cs typeface="Calibri Light" panose="020F0302020204030204" pitchFamily="34" charset="0"/>
              </a:rPr>
              <a:t> számú </a:t>
            </a:r>
            <a:r>
              <a:rPr lang="hu-HU" dirty="0" err="1">
                <a:solidFill>
                  <a:schemeClr val="tx1"/>
                </a:solidFill>
                <a:latin typeface="Calibri Light" panose="020F0302020204030204" pitchFamily="34" charset="0"/>
                <a:cs typeface="Calibri Light" panose="020F0302020204030204" pitchFamily="34" charset="0"/>
              </a:rPr>
              <a:t>thread</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poolt</a:t>
            </a:r>
            <a:r>
              <a:rPr lang="hu-HU" dirty="0">
                <a:solidFill>
                  <a:schemeClr val="tx1"/>
                </a:solidFill>
                <a:latin typeface="Calibri Light" panose="020F0302020204030204" pitchFamily="34" charset="0"/>
                <a:cs typeface="Calibri Light" panose="020F0302020204030204" pitchFamily="34" charset="0"/>
              </a:rPr>
              <a:t> (cpu_core+1) szállal.</a:t>
            </a:r>
          </a:p>
        </p:txBody>
      </p:sp>
      <p:cxnSp>
        <p:nvCxnSpPr>
          <p:cNvPr id="13" name="Egyenes összekötő nyíllal 12">
            <a:extLst>
              <a:ext uri="{FF2B5EF4-FFF2-40B4-BE49-F238E27FC236}">
                <a16:creationId xmlns:a16="http://schemas.microsoft.com/office/drawing/2014/main" id="{DBF2DAAF-3E2C-4CEA-B4E9-9A4E569B4A7B}"/>
              </a:ext>
            </a:extLst>
          </p:cNvPr>
          <p:cNvCxnSpPr>
            <a:cxnSpLocks/>
          </p:cNvCxnSpPr>
          <p:nvPr/>
        </p:nvCxnSpPr>
        <p:spPr>
          <a:xfrm flipH="1" flipV="1">
            <a:off x="8006316" y="1570423"/>
            <a:ext cx="754912" cy="88256"/>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38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 grpId="0" animBg="1"/>
      <p:bldP spid="9" grpId="0" animBg="1"/>
      <p:bldP spid="9" grpId="1"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3106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Download</a:t>
            </a:r>
            <a:r>
              <a:rPr lang="hu-HU" sz="2400" dirty="0">
                <a:solidFill>
                  <a:schemeClr val="bg1"/>
                </a:solidFill>
                <a:latin typeface="Arial" panose="020B0604020202020204" pitchFamily="34" charset="0"/>
                <a:cs typeface="Arial" panose="020B0604020202020204" pitchFamily="34" charset="0"/>
              </a:rPr>
              <a:t> a teszteket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következőképen oldottam meg.</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pic>
        <p:nvPicPr>
          <p:cNvPr id="17" name="Kép 16">
            <a:extLst>
              <a:ext uri="{FF2B5EF4-FFF2-40B4-BE49-F238E27FC236}">
                <a16:creationId xmlns:a16="http://schemas.microsoft.com/office/drawing/2014/main" id="{0CDF8473-477E-4E77-A4E3-B3786BA51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397" y="2526038"/>
            <a:ext cx="2090193" cy="1805925"/>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grpSp>
        <p:nvGrpSpPr>
          <p:cNvPr id="39" name="Csoportba foglalás 38">
            <a:extLst>
              <a:ext uri="{FF2B5EF4-FFF2-40B4-BE49-F238E27FC236}">
                <a16:creationId xmlns:a16="http://schemas.microsoft.com/office/drawing/2014/main" id="{A6697C40-7B89-4719-9FEA-43FC28EB2347}"/>
              </a:ext>
            </a:extLst>
          </p:cNvPr>
          <p:cNvGrpSpPr/>
          <p:nvPr/>
        </p:nvGrpSpPr>
        <p:grpSpPr>
          <a:xfrm>
            <a:off x="5763126" y="3350795"/>
            <a:ext cx="2448953" cy="2520616"/>
            <a:chOff x="5763126" y="3350795"/>
            <a:chExt cx="2448953" cy="2520616"/>
          </a:xfrm>
        </p:grpSpPr>
        <p:sp>
          <p:nvSpPr>
            <p:cNvPr id="18" name="Téglalap: lekerekített 17">
              <a:extLst>
                <a:ext uri="{FF2B5EF4-FFF2-40B4-BE49-F238E27FC236}">
                  <a16:creationId xmlns:a16="http://schemas.microsoft.com/office/drawing/2014/main" id="{0B997D21-1D8E-424E-B61F-2A01752C9C1A}"/>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35" name="Téglalap: lekerekített 34">
              <a:extLst>
                <a:ext uri="{FF2B5EF4-FFF2-40B4-BE49-F238E27FC236}">
                  <a16:creationId xmlns:a16="http://schemas.microsoft.com/office/drawing/2014/main" id="{5DEC8A91-A192-4DB7-959B-5C8FD5E7E1AF}"/>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36" name="Kép 35" descr="A képen szöveg, fegyver, bokszer, clipart látható&#10;&#10;Automatikusan generált leírás">
              <a:extLst>
                <a:ext uri="{FF2B5EF4-FFF2-40B4-BE49-F238E27FC236}">
                  <a16:creationId xmlns:a16="http://schemas.microsoft.com/office/drawing/2014/main" id="{004975D7-AAAD-4344-A461-12F1C95D6C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38" name="Egyenes összekötő nyíllal 37">
            <a:extLst>
              <a:ext uri="{FF2B5EF4-FFF2-40B4-BE49-F238E27FC236}">
                <a16:creationId xmlns:a16="http://schemas.microsoft.com/office/drawing/2014/main" id="{F6491460-93FD-4D92-9A98-CEFFDA0EEDC6}"/>
              </a:ext>
            </a:extLst>
          </p:cNvPr>
          <p:cNvCxnSpPr/>
          <p:nvPr/>
        </p:nvCxnSpPr>
        <p:spPr>
          <a:xfrm flipH="1">
            <a:off x="3117669" y="5582194"/>
            <a:ext cx="2645457" cy="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F7789595-3027-4ADB-AE0F-56E3C578BA63}"/>
              </a:ext>
            </a:extLst>
          </p:cNvPr>
          <p:cNvCxnSpPr/>
          <p:nvPr/>
        </p:nvCxnSpPr>
        <p:spPr>
          <a:xfrm flipH="1">
            <a:off x="3117669" y="5355771"/>
            <a:ext cx="2645457"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Szöveg helye 14">
            <a:extLst>
              <a:ext uri="{FF2B5EF4-FFF2-40B4-BE49-F238E27FC236}">
                <a16:creationId xmlns:a16="http://schemas.microsoft.com/office/drawing/2014/main" id="{CC840497-5B02-418E-9DA3-758B560EF898}"/>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Letöltés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több szálon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2MByte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10MByte        paramétertől</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50MByte                 függően</a:t>
            </a:r>
          </a:p>
        </p:txBody>
      </p:sp>
      <p:grpSp>
        <p:nvGrpSpPr>
          <p:cNvPr id="46" name="Csoportba foglalás 45">
            <a:extLst>
              <a:ext uri="{FF2B5EF4-FFF2-40B4-BE49-F238E27FC236}">
                <a16:creationId xmlns:a16="http://schemas.microsoft.com/office/drawing/2014/main" id="{97DE91FC-8706-431E-8FD8-0E4C161C2930}"/>
              </a:ext>
            </a:extLst>
          </p:cNvPr>
          <p:cNvGrpSpPr/>
          <p:nvPr/>
        </p:nvGrpSpPr>
        <p:grpSpPr>
          <a:xfrm>
            <a:off x="8719336" y="3398037"/>
            <a:ext cx="2448953" cy="2473374"/>
            <a:chOff x="5763126" y="3398037"/>
            <a:chExt cx="2448953" cy="2473374"/>
          </a:xfrm>
        </p:grpSpPr>
        <p:sp>
          <p:nvSpPr>
            <p:cNvPr id="47" name="Téglalap: lekerekített 46">
              <a:extLst>
                <a:ext uri="{FF2B5EF4-FFF2-40B4-BE49-F238E27FC236}">
                  <a16:creationId xmlns:a16="http://schemas.microsoft.com/office/drawing/2014/main" id="{E0716D64-98BD-4C0D-9DC5-7F3A869BA0F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48" name="Kép 47">
              <a:extLst>
                <a:ext uri="{FF2B5EF4-FFF2-40B4-BE49-F238E27FC236}">
                  <a16:creationId xmlns:a16="http://schemas.microsoft.com/office/drawing/2014/main" id="{61D3CC7F-CC8A-4FE2-96D6-2C89DAC34A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49" name="Téglalap: lekerekített 34">
              <a:extLst>
                <a:ext uri="{FF2B5EF4-FFF2-40B4-BE49-F238E27FC236}">
                  <a16:creationId xmlns:a16="http://schemas.microsoft.com/office/drawing/2014/main" id="{9D4F9DA3-385B-46E6-8397-9EB74CE36303}"/>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50" name="Kép 49" descr="A képen szöveg, fegyver, bokszer, clipart látható&#10;&#10;Automatikusan generált leírás">
              <a:extLst>
                <a:ext uri="{FF2B5EF4-FFF2-40B4-BE49-F238E27FC236}">
                  <a16:creationId xmlns:a16="http://schemas.microsoft.com/office/drawing/2014/main" id="{0533E787-D844-4B00-AA21-B4BA6C3D7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cxnSp>
        <p:nvCxnSpPr>
          <p:cNvPr id="52" name="Egyenes összekötő nyíllal 51">
            <a:extLst>
              <a:ext uri="{FF2B5EF4-FFF2-40B4-BE49-F238E27FC236}">
                <a16:creationId xmlns:a16="http://schemas.microsoft.com/office/drawing/2014/main" id="{39C00D54-CAE3-42B9-AD2A-BD143782552C}"/>
              </a:ext>
            </a:extLst>
          </p:cNvPr>
          <p:cNvCxnSpPr/>
          <p:nvPr/>
        </p:nvCxnSpPr>
        <p:spPr>
          <a:xfrm flipH="1">
            <a:off x="8242781" y="5355771"/>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Egyenes összekötő nyíllal 52">
            <a:extLst>
              <a:ext uri="{FF2B5EF4-FFF2-40B4-BE49-F238E27FC236}">
                <a16:creationId xmlns:a16="http://schemas.microsoft.com/office/drawing/2014/main" id="{0FA7D0E8-5E64-4EAA-BA25-E75B0DD313DB}"/>
              </a:ext>
            </a:extLst>
          </p:cNvPr>
          <p:cNvCxnSpPr/>
          <p:nvPr/>
        </p:nvCxnSpPr>
        <p:spPr>
          <a:xfrm flipH="1">
            <a:off x="8247250" y="5582194"/>
            <a:ext cx="432554"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Szöveg helye 14">
            <a:extLst>
              <a:ext uri="{FF2B5EF4-FFF2-40B4-BE49-F238E27FC236}">
                <a16:creationId xmlns:a16="http://schemas.microsoft.com/office/drawing/2014/main" id="{3304EBA1-1A27-415E-A072-20C881111015}"/>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Io</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 is lehet menti a </a:t>
            </a:r>
            <a:r>
              <a:rPr lang="hu-HU" dirty="0" err="1">
                <a:solidFill>
                  <a:schemeClr val="bg1"/>
                </a:solidFill>
                <a:latin typeface="Calibri Light" panose="020F0302020204030204" pitchFamily="34" charset="0"/>
                <a:cs typeface="Calibri Light" panose="020F0302020204030204" pitchFamily="34" charset="0"/>
              </a:rPr>
              <a:t>diskre</a:t>
            </a:r>
            <a:r>
              <a:rPr lang="hu-HU" dirty="0">
                <a:solidFill>
                  <a:schemeClr val="bg1"/>
                </a:solidFill>
                <a:latin typeface="Calibri Light" panose="020F0302020204030204" pitchFamily="34" charset="0"/>
                <a:cs typeface="Calibri Light" panose="020F0302020204030204" pitchFamily="34" charset="0"/>
              </a:rPr>
              <a:t> ha úgy olyan tesztet akarunk csinálni.</a:t>
            </a:r>
          </a:p>
        </p:txBody>
      </p:sp>
    </p:spTree>
    <p:extLst>
      <p:ext uri="{BB962C8B-B14F-4D97-AF65-F5344CB8AC3E}">
        <p14:creationId xmlns:p14="http://schemas.microsoft.com/office/powerpoint/2010/main" val="335283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descr="A képen háló látható&#10;&#10;Automatikusan generált leírás">
            <a:extLst>
              <a:ext uri="{FF2B5EF4-FFF2-40B4-BE49-F238E27FC236}">
                <a16:creationId xmlns:a16="http://schemas.microsoft.com/office/drawing/2014/main" id="{BFD43224-7851-422A-BDF6-CD618AEE3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Upload</a:t>
            </a:r>
            <a:r>
              <a:rPr lang="hu-HU" sz="2400" dirty="0">
                <a:solidFill>
                  <a:schemeClr val="bg1"/>
                </a:solidFill>
                <a:latin typeface="Arial" panose="020B0604020202020204" pitchFamily="34" charset="0"/>
                <a:cs typeface="Arial" panose="020B0604020202020204" pitchFamily="34" charset="0"/>
              </a:rPr>
              <a:t> teszt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 következő ötletem volt.</a:t>
            </a:r>
          </a:p>
        </p:txBody>
      </p:sp>
      <p:pic>
        <p:nvPicPr>
          <p:cNvPr id="10" name="Kép 9">
            <a:extLst>
              <a:ext uri="{FF2B5EF4-FFF2-40B4-BE49-F238E27FC236}">
                <a16:creationId xmlns:a16="http://schemas.microsoft.com/office/drawing/2014/main" id="{C0F3CAEC-7BFD-4508-A6EE-28CBE69CF2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4538" y="2789469"/>
            <a:ext cx="2857500" cy="2857500"/>
          </a:xfrm>
          <a:prstGeom prst="rect">
            <a:avLst/>
          </a:prstGeom>
        </p:spPr>
      </p:pic>
      <p:sp>
        <p:nvSpPr>
          <p:cNvPr id="11" name="Szöveg helye 14">
            <a:extLst>
              <a:ext uri="{FF2B5EF4-FFF2-40B4-BE49-F238E27FC236}">
                <a16:creationId xmlns:a16="http://schemas.microsoft.com/office/drawing/2014/main" id="{898A2BB3-6A22-4044-8B16-9F80BC989393}"/>
              </a:ext>
            </a:extLst>
          </p:cNvPr>
          <p:cNvSpPr txBox="1">
            <a:spLocks/>
          </p:cNvSpPr>
          <p:nvPr/>
        </p:nvSpPr>
        <p:spPr>
          <a:xfrm>
            <a:off x="578331" y="5309772"/>
            <a:ext cx="2904562" cy="36512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1000110010100110100110101</a:t>
            </a:r>
          </a:p>
        </p:txBody>
      </p:sp>
      <p:grpSp>
        <p:nvGrpSpPr>
          <p:cNvPr id="13" name="Csoportba foglalás 12">
            <a:extLst>
              <a:ext uri="{FF2B5EF4-FFF2-40B4-BE49-F238E27FC236}">
                <a16:creationId xmlns:a16="http://schemas.microsoft.com/office/drawing/2014/main" id="{04310587-D566-4690-BC82-8603E07C26D2}"/>
              </a:ext>
            </a:extLst>
          </p:cNvPr>
          <p:cNvGrpSpPr/>
          <p:nvPr/>
        </p:nvGrpSpPr>
        <p:grpSpPr>
          <a:xfrm>
            <a:off x="5763126" y="3350795"/>
            <a:ext cx="2448953" cy="2520616"/>
            <a:chOff x="5763126" y="3350795"/>
            <a:chExt cx="2448953" cy="2520616"/>
          </a:xfrm>
        </p:grpSpPr>
        <p:sp>
          <p:nvSpPr>
            <p:cNvPr id="14" name="Téglalap: lekerekített 13">
              <a:extLst>
                <a:ext uri="{FF2B5EF4-FFF2-40B4-BE49-F238E27FC236}">
                  <a16:creationId xmlns:a16="http://schemas.microsoft.com/office/drawing/2014/main" id="{230BAD1F-74C4-4136-81DA-85E50C2C2CF3}"/>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5" name="Kép 14" descr="A képen clipart látható&#10;&#10;Automatikusan generált leírás">
              <a:extLst>
                <a:ext uri="{FF2B5EF4-FFF2-40B4-BE49-F238E27FC236}">
                  <a16:creationId xmlns:a16="http://schemas.microsoft.com/office/drawing/2014/main" id="{92F00F1C-771E-426C-9C2B-1776F3370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259" y="3350795"/>
              <a:ext cx="981075" cy="1028700"/>
            </a:xfrm>
            <a:prstGeom prst="rect">
              <a:avLst/>
            </a:prstGeom>
          </p:spPr>
        </p:pic>
        <p:sp>
          <p:nvSpPr>
            <p:cNvPr id="16" name="Téglalap: lekerekített 34">
              <a:extLst>
                <a:ext uri="{FF2B5EF4-FFF2-40B4-BE49-F238E27FC236}">
                  <a16:creationId xmlns:a16="http://schemas.microsoft.com/office/drawing/2014/main" id="{B44F2F86-1644-4D8B-9EC1-E21201E8648E}"/>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17" name="Kép 16" descr="A képen szöveg, fegyver, bokszer, clipart látható&#10;&#10;Automatikusan generált leírás">
              <a:extLst>
                <a:ext uri="{FF2B5EF4-FFF2-40B4-BE49-F238E27FC236}">
                  <a16:creationId xmlns:a16="http://schemas.microsoft.com/office/drawing/2014/main" id="{3DE47B3F-253C-4C4F-A4BA-73C4A75DA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18" name="Szöveg helye 14">
            <a:extLst>
              <a:ext uri="{FF2B5EF4-FFF2-40B4-BE49-F238E27FC236}">
                <a16:creationId xmlns:a16="http://schemas.microsoft.com/office/drawing/2014/main" id="{1723F525-A5C4-4964-994D-BD4DD3360554}"/>
              </a:ext>
            </a:extLst>
          </p:cNvPr>
          <p:cNvSpPr txBox="1">
            <a:spLocks/>
          </p:cNvSpPr>
          <p:nvPr/>
        </p:nvSpPr>
        <p:spPr>
          <a:xfrm>
            <a:off x="582185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Attól</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függően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 milyen hosszú &lt;&lt;nagy&gt;&gt; az adat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Mesterségesen megfogom választ ezzel szimulálva a valós alkalmazást.</a:t>
            </a:r>
          </a:p>
        </p:txBody>
      </p:sp>
      <p:grpSp>
        <p:nvGrpSpPr>
          <p:cNvPr id="20" name="Csoportba foglalás 19">
            <a:extLst>
              <a:ext uri="{FF2B5EF4-FFF2-40B4-BE49-F238E27FC236}">
                <a16:creationId xmlns:a16="http://schemas.microsoft.com/office/drawing/2014/main" id="{49D52A97-8BF9-4B2B-BD7E-24E908091AD7}"/>
              </a:ext>
            </a:extLst>
          </p:cNvPr>
          <p:cNvGrpSpPr/>
          <p:nvPr/>
        </p:nvGrpSpPr>
        <p:grpSpPr>
          <a:xfrm>
            <a:off x="8719336" y="3398037"/>
            <a:ext cx="2448953" cy="2473374"/>
            <a:chOff x="5763126" y="3398037"/>
            <a:chExt cx="2448953" cy="2473374"/>
          </a:xfrm>
        </p:grpSpPr>
        <p:sp>
          <p:nvSpPr>
            <p:cNvPr id="21" name="Téglalap: lekerekített 20">
              <a:extLst>
                <a:ext uri="{FF2B5EF4-FFF2-40B4-BE49-F238E27FC236}">
                  <a16:creationId xmlns:a16="http://schemas.microsoft.com/office/drawing/2014/main" id="{B198A72A-6160-4349-8EB5-78D77297F95F}"/>
                </a:ext>
              </a:extLst>
            </p:cNvPr>
            <p:cNvSpPr/>
            <p:nvPr/>
          </p:nvSpPr>
          <p:spPr>
            <a:xfrm>
              <a:off x="5763126" y="3429000"/>
              <a:ext cx="2442411" cy="2442411"/>
            </a:xfrm>
            <a:prstGeom prst="roundRect">
              <a:avLst>
                <a:gd name="adj" fmla="val 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2" name="Kép 21">
              <a:extLst>
                <a:ext uri="{FF2B5EF4-FFF2-40B4-BE49-F238E27FC236}">
                  <a16:creationId xmlns:a16="http://schemas.microsoft.com/office/drawing/2014/main" id="{04DAB923-CF8C-435A-B8D1-011E2DD46B2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34313" y="3883538"/>
              <a:ext cx="416070" cy="416070"/>
            </a:xfrm>
            <a:prstGeom prst="rect">
              <a:avLst/>
            </a:prstGeom>
          </p:spPr>
        </p:pic>
        <p:sp>
          <p:nvSpPr>
            <p:cNvPr id="23" name="Téglalap: lekerekített 34">
              <a:extLst>
                <a:ext uri="{FF2B5EF4-FFF2-40B4-BE49-F238E27FC236}">
                  <a16:creationId xmlns:a16="http://schemas.microsoft.com/office/drawing/2014/main" id="{B6C742BF-9BA5-4E5C-B219-BC049EB133B9}"/>
                </a:ext>
              </a:extLst>
            </p:cNvPr>
            <p:cNvSpPr/>
            <p:nvPr/>
          </p:nvSpPr>
          <p:spPr>
            <a:xfrm>
              <a:off x="5769668" y="3429935"/>
              <a:ext cx="2442411" cy="376673"/>
            </a:xfrm>
            <a:custGeom>
              <a:avLst/>
              <a:gdLst>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2312060 w 2442411"/>
                <a:gd name="connsiteY5" fmla="*/ 2442411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442411"/>
                <a:gd name="connsiteX1" fmla="*/ 130351 w 2442411"/>
                <a:gd name="connsiteY1" fmla="*/ 0 h 2442411"/>
                <a:gd name="connsiteX2" fmla="*/ 2312060 w 2442411"/>
                <a:gd name="connsiteY2" fmla="*/ 0 h 2442411"/>
                <a:gd name="connsiteX3" fmla="*/ 2442411 w 2442411"/>
                <a:gd name="connsiteY3" fmla="*/ 130351 h 2442411"/>
                <a:gd name="connsiteX4" fmla="*/ 2442411 w 2442411"/>
                <a:gd name="connsiteY4" fmla="*/ 2312060 h 2442411"/>
                <a:gd name="connsiteX5" fmla="*/ 1616443 w 2442411"/>
                <a:gd name="connsiteY5" fmla="*/ 1881429 h 2442411"/>
                <a:gd name="connsiteX6" fmla="*/ 130351 w 2442411"/>
                <a:gd name="connsiteY6" fmla="*/ 2442411 h 2442411"/>
                <a:gd name="connsiteX7" fmla="*/ 0 w 2442411"/>
                <a:gd name="connsiteY7" fmla="*/ 2312060 h 2442411"/>
                <a:gd name="connsiteX8" fmla="*/ 0 w 2442411"/>
                <a:gd name="connsiteY8" fmla="*/ 130351 h 2442411"/>
                <a:gd name="connsiteX0" fmla="*/ 0 w 2442411"/>
                <a:gd name="connsiteY0" fmla="*/ 130351 h 2319115"/>
                <a:gd name="connsiteX1" fmla="*/ 130351 w 2442411"/>
                <a:gd name="connsiteY1" fmla="*/ 0 h 2319115"/>
                <a:gd name="connsiteX2" fmla="*/ 2312060 w 2442411"/>
                <a:gd name="connsiteY2" fmla="*/ 0 h 2319115"/>
                <a:gd name="connsiteX3" fmla="*/ 2442411 w 2442411"/>
                <a:gd name="connsiteY3" fmla="*/ 130351 h 2319115"/>
                <a:gd name="connsiteX4" fmla="*/ 2442411 w 2442411"/>
                <a:gd name="connsiteY4" fmla="*/ 2312060 h 2319115"/>
                <a:gd name="connsiteX5" fmla="*/ 1616443 w 2442411"/>
                <a:gd name="connsiteY5" fmla="*/ 1881429 h 2319115"/>
                <a:gd name="connsiteX6" fmla="*/ 820358 w 2442411"/>
                <a:gd name="connsiteY6" fmla="*/ 1864600 h 2319115"/>
                <a:gd name="connsiteX7" fmla="*/ 0 w 2442411"/>
                <a:gd name="connsiteY7" fmla="*/ 2312060 h 2319115"/>
                <a:gd name="connsiteX8" fmla="*/ 0 w 2442411"/>
                <a:gd name="connsiteY8" fmla="*/ 130351 h 2319115"/>
                <a:gd name="connsiteX0" fmla="*/ 0 w 2442411"/>
                <a:gd name="connsiteY0" fmla="*/ 130351 h 2381500"/>
                <a:gd name="connsiteX1" fmla="*/ 130351 w 2442411"/>
                <a:gd name="connsiteY1" fmla="*/ 0 h 2381500"/>
                <a:gd name="connsiteX2" fmla="*/ 2312060 w 2442411"/>
                <a:gd name="connsiteY2" fmla="*/ 0 h 2381500"/>
                <a:gd name="connsiteX3" fmla="*/ 2442411 w 2442411"/>
                <a:gd name="connsiteY3" fmla="*/ 130351 h 2381500"/>
                <a:gd name="connsiteX4" fmla="*/ 2442411 w 2442411"/>
                <a:gd name="connsiteY4" fmla="*/ 2312060 h 2381500"/>
                <a:gd name="connsiteX5" fmla="*/ 1616443 w 2442411"/>
                <a:gd name="connsiteY5" fmla="*/ 1881429 h 2381500"/>
                <a:gd name="connsiteX6" fmla="*/ 0 w 2442411"/>
                <a:gd name="connsiteY6" fmla="*/ 2312060 h 2381500"/>
                <a:gd name="connsiteX7" fmla="*/ 0 w 2442411"/>
                <a:gd name="connsiteY7" fmla="*/ 130351 h 2381500"/>
                <a:gd name="connsiteX0" fmla="*/ 0 w 2442411"/>
                <a:gd name="connsiteY0" fmla="*/ 130351 h 2584773"/>
                <a:gd name="connsiteX1" fmla="*/ 130351 w 2442411"/>
                <a:gd name="connsiteY1" fmla="*/ 0 h 2584773"/>
                <a:gd name="connsiteX2" fmla="*/ 2312060 w 2442411"/>
                <a:gd name="connsiteY2" fmla="*/ 0 h 2584773"/>
                <a:gd name="connsiteX3" fmla="*/ 2442411 w 2442411"/>
                <a:gd name="connsiteY3" fmla="*/ 130351 h 2584773"/>
                <a:gd name="connsiteX4" fmla="*/ 2442411 w 2442411"/>
                <a:gd name="connsiteY4" fmla="*/ 2312060 h 2584773"/>
                <a:gd name="connsiteX5" fmla="*/ 0 w 2442411"/>
                <a:gd name="connsiteY5" fmla="*/ 2312060 h 2584773"/>
                <a:gd name="connsiteX6" fmla="*/ 0 w 2442411"/>
                <a:gd name="connsiteY6" fmla="*/ 130351 h 2584773"/>
                <a:gd name="connsiteX0" fmla="*/ 0 w 2442411"/>
                <a:gd name="connsiteY0" fmla="*/ 130351 h 2478533"/>
                <a:gd name="connsiteX1" fmla="*/ 130351 w 2442411"/>
                <a:gd name="connsiteY1" fmla="*/ 0 h 2478533"/>
                <a:gd name="connsiteX2" fmla="*/ 2312060 w 2442411"/>
                <a:gd name="connsiteY2" fmla="*/ 0 h 2478533"/>
                <a:gd name="connsiteX3" fmla="*/ 2442411 w 2442411"/>
                <a:gd name="connsiteY3" fmla="*/ 130351 h 2478533"/>
                <a:gd name="connsiteX4" fmla="*/ 2442411 w 2442411"/>
                <a:gd name="connsiteY4" fmla="*/ 2312060 h 2478533"/>
                <a:gd name="connsiteX5" fmla="*/ 0 w 2442411"/>
                <a:gd name="connsiteY5" fmla="*/ 2312060 h 2478533"/>
                <a:gd name="connsiteX6" fmla="*/ 0 w 2442411"/>
                <a:gd name="connsiteY6" fmla="*/ 130351 h 2478533"/>
                <a:gd name="connsiteX0" fmla="*/ 0 w 2442411"/>
                <a:gd name="connsiteY0" fmla="*/ 130351 h 2322683"/>
                <a:gd name="connsiteX1" fmla="*/ 130351 w 2442411"/>
                <a:gd name="connsiteY1" fmla="*/ 0 h 2322683"/>
                <a:gd name="connsiteX2" fmla="*/ 2312060 w 2442411"/>
                <a:gd name="connsiteY2" fmla="*/ 0 h 2322683"/>
                <a:gd name="connsiteX3" fmla="*/ 2442411 w 2442411"/>
                <a:gd name="connsiteY3" fmla="*/ 130351 h 2322683"/>
                <a:gd name="connsiteX4" fmla="*/ 2442411 w 2442411"/>
                <a:gd name="connsiteY4" fmla="*/ 2312060 h 2322683"/>
                <a:gd name="connsiteX5" fmla="*/ 0 w 2442411"/>
                <a:gd name="connsiteY5" fmla="*/ 2312060 h 2322683"/>
                <a:gd name="connsiteX6" fmla="*/ 0 w 2442411"/>
                <a:gd name="connsiteY6" fmla="*/ 130351 h 2322683"/>
                <a:gd name="connsiteX0" fmla="*/ 0 w 2442411"/>
                <a:gd name="connsiteY0" fmla="*/ 130351 h 2312086"/>
                <a:gd name="connsiteX1" fmla="*/ 130351 w 2442411"/>
                <a:gd name="connsiteY1" fmla="*/ 0 h 2312086"/>
                <a:gd name="connsiteX2" fmla="*/ 2312060 w 2442411"/>
                <a:gd name="connsiteY2" fmla="*/ 0 h 2312086"/>
                <a:gd name="connsiteX3" fmla="*/ 2442411 w 2442411"/>
                <a:gd name="connsiteY3" fmla="*/ 130351 h 2312086"/>
                <a:gd name="connsiteX4" fmla="*/ 2442411 w 2442411"/>
                <a:gd name="connsiteY4" fmla="*/ 2312060 h 2312086"/>
                <a:gd name="connsiteX5" fmla="*/ 72928 w 2442411"/>
                <a:gd name="connsiteY5" fmla="*/ 1711810 h 2312086"/>
                <a:gd name="connsiteX6" fmla="*/ 0 w 2442411"/>
                <a:gd name="connsiteY6" fmla="*/ 130351 h 2312086"/>
                <a:gd name="connsiteX0" fmla="*/ 0 w 2442411"/>
                <a:gd name="connsiteY0" fmla="*/ 130351 h 2312077"/>
                <a:gd name="connsiteX1" fmla="*/ 130351 w 2442411"/>
                <a:gd name="connsiteY1" fmla="*/ 0 h 2312077"/>
                <a:gd name="connsiteX2" fmla="*/ 2312060 w 2442411"/>
                <a:gd name="connsiteY2" fmla="*/ 0 h 2312077"/>
                <a:gd name="connsiteX3" fmla="*/ 2442411 w 2442411"/>
                <a:gd name="connsiteY3" fmla="*/ 130351 h 2312077"/>
                <a:gd name="connsiteX4" fmla="*/ 2442411 w 2442411"/>
                <a:gd name="connsiteY4" fmla="*/ 2312060 h 2312077"/>
                <a:gd name="connsiteX5" fmla="*/ 0 w 2442411"/>
                <a:gd name="connsiteY5" fmla="*/ 1380831 h 2312077"/>
                <a:gd name="connsiteX6" fmla="*/ 0 w 2442411"/>
                <a:gd name="connsiteY6" fmla="*/ 130351 h 2312077"/>
                <a:gd name="connsiteX0" fmla="*/ 0 w 2442411"/>
                <a:gd name="connsiteY0" fmla="*/ 130351 h 1381163"/>
                <a:gd name="connsiteX1" fmla="*/ 130351 w 2442411"/>
                <a:gd name="connsiteY1" fmla="*/ 0 h 1381163"/>
                <a:gd name="connsiteX2" fmla="*/ 2312060 w 2442411"/>
                <a:gd name="connsiteY2" fmla="*/ 0 h 1381163"/>
                <a:gd name="connsiteX3" fmla="*/ 2442411 w 2442411"/>
                <a:gd name="connsiteY3" fmla="*/ 130351 h 1381163"/>
                <a:gd name="connsiteX4" fmla="*/ 2436801 w 2442411"/>
                <a:gd name="connsiteY4" fmla="*/ 376673 h 1381163"/>
                <a:gd name="connsiteX5" fmla="*/ 0 w 2442411"/>
                <a:gd name="connsiteY5" fmla="*/ 1380831 h 1381163"/>
                <a:gd name="connsiteX6" fmla="*/ 0 w 2442411"/>
                <a:gd name="connsiteY6" fmla="*/ 130351 h 1381163"/>
                <a:gd name="connsiteX0" fmla="*/ 5609 w 2448020"/>
                <a:gd name="connsiteY0" fmla="*/ 130351 h 387297"/>
                <a:gd name="connsiteX1" fmla="*/ 135960 w 2448020"/>
                <a:gd name="connsiteY1" fmla="*/ 0 h 387297"/>
                <a:gd name="connsiteX2" fmla="*/ 2317669 w 2448020"/>
                <a:gd name="connsiteY2" fmla="*/ 0 h 387297"/>
                <a:gd name="connsiteX3" fmla="*/ 2448020 w 2448020"/>
                <a:gd name="connsiteY3" fmla="*/ 130351 h 387297"/>
                <a:gd name="connsiteX4" fmla="*/ 2442410 w 2448020"/>
                <a:gd name="connsiteY4" fmla="*/ 376673 h 387297"/>
                <a:gd name="connsiteX5" fmla="*/ 0 w 2448020"/>
                <a:gd name="connsiteY5" fmla="*/ 376674 h 387297"/>
                <a:gd name="connsiteX6" fmla="*/ 5609 w 2448020"/>
                <a:gd name="connsiteY6" fmla="*/ 130351 h 387297"/>
                <a:gd name="connsiteX0" fmla="*/ 0 w 2442411"/>
                <a:gd name="connsiteY0" fmla="*/ 130351 h 383729"/>
                <a:gd name="connsiteX1" fmla="*/ 130351 w 2442411"/>
                <a:gd name="connsiteY1" fmla="*/ 0 h 383729"/>
                <a:gd name="connsiteX2" fmla="*/ 2312060 w 2442411"/>
                <a:gd name="connsiteY2" fmla="*/ 0 h 383729"/>
                <a:gd name="connsiteX3" fmla="*/ 2442411 w 2442411"/>
                <a:gd name="connsiteY3" fmla="*/ 130351 h 383729"/>
                <a:gd name="connsiteX4" fmla="*/ 2436801 w 2442411"/>
                <a:gd name="connsiteY4" fmla="*/ 376673 h 383729"/>
                <a:gd name="connsiteX5" fmla="*/ 1 w 2442411"/>
                <a:gd name="connsiteY5" fmla="*/ 371064 h 383729"/>
                <a:gd name="connsiteX6" fmla="*/ 0 w 2442411"/>
                <a:gd name="connsiteY6" fmla="*/ 130351 h 383729"/>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36801 w 2442411"/>
                <a:gd name="connsiteY4" fmla="*/ 376673 h 376673"/>
                <a:gd name="connsiteX5" fmla="*/ 1 w 2442411"/>
                <a:gd name="connsiteY5" fmla="*/ 371064 h 376673"/>
                <a:gd name="connsiteX6" fmla="*/ 0 w 2442411"/>
                <a:gd name="connsiteY6" fmla="*/ 130351 h 376673"/>
                <a:gd name="connsiteX0" fmla="*/ 0 w 2442411"/>
                <a:gd name="connsiteY0" fmla="*/ 130351 h 376673"/>
                <a:gd name="connsiteX1" fmla="*/ 130351 w 2442411"/>
                <a:gd name="connsiteY1" fmla="*/ 0 h 376673"/>
                <a:gd name="connsiteX2" fmla="*/ 2312060 w 2442411"/>
                <a:gd name="connsiteY2" fmla="*/ 0 h 376673"/>
                <a:gd name="connsiteX3" fmla="*/ 2442411 w 2442411"/>
                <a:gd name="connsiteY3" fmla="*/ 130351 h 376673"/>
                <a:gd name="connsiteX4" fmla="*/ 2442244 w 2442411"/>
                <a:gd name="connsiteY4" fmla="*/ 376673 h 376673"/>
                <a:gd name="connsiteX5" fmla="*/ 1 w 2442411"/>
                <a:gd name="connsiteY5" fmla="*/ 371064 h 376673"/>
                <a:gd name="connsiteX6" fmla="*/ 0 w 2442411"/>
                <a:gd name="connsiteY6" fmla="*/ 130351 h 37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2411" h="376673">
                  <a:moveTo>
                    <a:pt x="0" y="130351"/>
                  </a:moveTo>
                  <a:cubicBezTo>
                    <a:pt x="0" y="58360"/>
                    <a:pt x="58360" y="0"/>
                    <a:pt x="130351" y="0"/>
                  </a:cubicBezTo>
                  <a:lnTo>
                    <a:pt x="2312060" y="0"/>
                  </a:lnTo>
                  <a:cubicBezTo>
                    <a:pt x="2384051" y="0"/>
                    <a:pt x="2442411" y="58360"/>
                    <a:pt x="2442411" y="130351"/>
                  </a:cubicBezTo>
                  <a:cubicBezTo>
                    <a:pt x="2442355" y="212458"/>
                    <a:pt x="2442300" y="294566"/>
                    <a:pt x="2442244" y="376673"/>
                  </a:cubicBezTo>
                  <a:lnTo>
                    <a:pt x="1" y="371064"/>
                  </a:lnTo>
                  <a:cubicBezTo>
                    <a:pt x="1" y="290826"/>
                    <a:pt x="0" y="210589"/>
                    <a:pt x="0" y="130351"/>
                  </a:cubicBezTo>
                  <a:close/>
                </a:path>
              </a:pathLst>
            </a:cu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hu-HU" dirty="0"/>
            </a:p>
          </p:txBody>
        </p:sp>
        <p:pic>
          <p:nvPicPr>
            <p:cNvPr id="24" name="Kép 23" descr="A képen szöveg, fegyver, bokszer, clipart látható&#10;&#10;Automatikusan generált leírás">
              <a:extLst>
                <a:ext uri="{FF2B5EF4-FFF2-40B4-BE49-F238E27FC236}">
                  <a16:creationId xmlns:a16="http://schemas.microsoft.com/office/drawing/2014/main" id="{0E60346F-30CF-4D3F-A58A-10F9F5316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202" y="3398037"/>
              <a:ext cx="398516" cy="398516"/>
            </a:xfrm>
            <a:prstGeom prst="rect">
              <a:avLst/>
            </a:prstGeom>
          </p:spPr>
        </p:pic>
      </p:grpSp>
      <p:sp>
        <p:nvSpPr>
          <p:cNvPr id="25" name="Szöveg helye 14">
            <a:extLst>
              <a:ext uri="{FF2B5EF4-FFF2-40B4-BE49-F238E27FC236}">
                <a16:creationId xmlns:a16="http://schemas.microsoft.com/office/drawing/2014/main" id="{B1EE2117-277A-4D31-90C8-93B8F16A2A4E}"/>
              </a:ext>
            </a:extLst>
          </p:cNvPr>
          <p:cNvSpPr txBox="1">
            <a:spLocks/>
          </p:cNvSpPr>
          <p:nvPr/>
        </p:nvSpPr>
        <p:spPr>
          <a:xfrm>
            <a:off x="8778061" y="3860254"/>
            <a:ext cx="2383686" cy="1869986"/>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Mivel</a:t>
            </a:r>
            <a:br>
              <a:rPr lang="hu-HU" sz="2400" dirty="0">
                <a:solidFill>
                  <a:schemeClr val="bg1"/>
                </a:solidFill>
                <a:latin typeface="Arial" panose="020B0604020202020204" pitchFamily="34" charset="0"/>
                <a:cs typeface="Arial" panose="020B0604020202020204" pitchFamily="34" charset="0"/>
              </a:rPr>
            </a:b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QUEUE-</a:t>
            </a:r>
            <a:r>
              <a:rPr lang="hu-HU" dirty="0" err="1">
                <a:solidFill>
                  <a:schemeClr val="bg1"/>
                </a:solidFill>
                <a:latin typeface="Calibri Light" panose="020F0302020204030204" pitchFamily="34" charset="0"/>
                <a:cs typeface="Calibri Light" panose="020F0302020204030204" pitchFamily="34" charset="0"/>
              </a:rPr>
              <a:t>ba</a:t>
            </a:r>
            <a:r>
              <a:rPr lang="hu-HU" dirty="0">
                <a:solidFill>
                  <a:schemeClr val="bg1"/>
                </a:solidFill>
                <a:latin typeface="Calibri Light" panose="020F0302020204030204" pitchFamily="34" charset="0"/>
                <a:cs typeface="Calibri Light" panose="020F0302020204030204" pitchFamily="34" charset="0"/>
              </a:rPr>
              <a:t> van állítva a feladat a válaszidő is adat-forgalommal arányosan fog emelkedni.</a:t>
            </a:r>
          </a:p>
        </p:txBody>
      </p:sp>
      <p:cxnSp>
        <p:nvCxnSpPr>
          <p:cNvPr id="27" name="Egyenes összekötő nyíllal 26">
            <a:extLst>
              <a:ext uri="{FF2B5EF4-FFF2-40B4-BE49-F238E27FC236}">
                <a16:creationId xmlns:a16="http://schemas.microsoft.com/office/drawing/2014/main" id="{9F3FD432-5339-4CDF-B224-9AAE17981AAB}"/>
              </a:ext>
            </a:extLst>
          </p:cNvPr>
          <p:cNvCxnSpPr/>
          <p:nvPr/>
        </p:nvCxnSpPr>
        <p:spPr>
          <a:xfrm flipH="1">
            <a:off x="3395359" y="5505899"/>
            <a:ext cx="2186328" cy="0"/>
          </a:xfrm>
          <a:prstGeom prst="straightConnector1">
            <a:avLst/>
          </a:prstGeom>
          <a:ln>
            <a:solidFill>
              <a:schemeClr val="bg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Összekötő: szögletes 3">
            <a:extLst>
              <a:ext uri="{FF2B5EF4-FFF2-40B4-BE49-F238E27FC236}">
                <a16:creationId xmlns:a16="http://schemas.microsoft.com/office/drawing/2014/main" id="{4D194BDF-41A9-4EA3-B1FE-3ED0E813FE80}"/>
              </a:ext>
            </a:extLst>
          </p:cNvPr>
          <p:cNvCxnSpPr>
            <a:cxnSpLocks/>
          </p:cNvCxnSpPr>
          <p:nvPr/>
        </p:nvCxnSpPr>
        <p:spPr>
          <a:xfrm flipV="1">
            <a:off x="6905767" y="2904084"/>
            <a:ext cx="928048" cy="493955"/>
          </a:xfrm>
          <a:prstGeom prst="bentConnector3">
            <a:avLst>
              <a:gd name="adj1" fmla="val 0"/>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9" name="Kép 28" descr="A képen szöveg, clipart látható&#10;&#10;Automatikusan generált leírás">
            <a:extLst>
              <a:ext uri="{FF2B5EF4-FFF2-40B4-BE49-F238E27FC236}">
                <a16:creationId xmlns:a16="http://schemas.microsoft.com/office/drawing/2014/main" id="{4A681075-5E52-4AEA-8717-F79E29683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1408" y="2605299"/>
            <a:ext cx="1044025" cy="801228"/>
          </a:xfrm>
          <a:prstGeom prst="rect">
            <a:avLst/>
          </a:prstGeom>
        </p:spPr>
      </p:pic>
      <p:cxnSp>
        <p:nvCxnSpPr>
          <p:cNvPr id="34" name="Összekötő: szögletes 33">
            <a:extLst>
              <a:ext uri="{FF2B5EF4-FFF2-40B4-BE49-F238E27FC236}">
                <a16:creationId xmlns:a16="http://schemas.microsoft.com/office/drawing/2014/main" id="{B7284F7B-9D4C-4745-B745-B5E2405C7202}"/>
              </a:ext>
            </a:extLst>
          </p:cNvPr>
          <p:cNvCxnSpPr>
            <a:cxnSpLocks/>
          </p:cNvCxnSpPr>
          <p:nvPr/>
        </p:nvCxnSpPr>
        <p:spPr>
          <a:xfrm>
            <a:off x="9069007" y="2935047"/>
            <a:ext cx="900897" cy="415748"/>
          </a:xfrm>
          <a:prstGeom prst="bentConnector3">
            <a:avLst>
              <a:gd name="adj1" fmla="val 99992"/>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Egyenes összekötő nyíllal 41">
            <a:extLst>
              <a:ext uri="{FF2B5EF4-FFF2-40B4-BE49-F238E27FC236}">
                <a16:creationId xmlns:a16="http://schemas.microsoft.com/office/drawing/2014/main" id="{E69B75FF-5882-462C-A5D7-E4B1CF152203}"/>
              </a:ext>
            </a:extLst>
          </p:cNvPr>
          <p:cNvCxnSpPr/>
          <p:nvPr/>
        </p:nvCxnSpPr>
        <p:spPr>
          <a:xfrm flipH="1">
            <a:off x="3395359" y="4826778"/>
            <a:ext cx="2186328" cy="0"/>
          </a:xfrm>
          <a:prstGeom prst="straightConnector1">
            <a:avLst/>
          </a:prstGeom>
          <a:ln>
            <a:solidFill>
              <a:schemeClr val="bg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64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26" presetClass="emph" presetSubtype="0" fill="hold" nodeType="withEffect">
                                  <p:stCondLst>
                                    <p:cond delay="0"/>
                                  </p:stCondLst>
                                  <p:childTnLst>
                                    <p:animEffect transition="out" filter="fade">
                                      <p:cBhvr>
                                        <p:cTn id="18" dur="500" tmFilter="0, 0; .2, .5; .8, .5; 1, 0"/>
                                        <p:tgtEl>
                                          <p:spTgt spid="29"/>
                                        </p:tgtEl>
                                      </p:cBhvr>
                                    </p:animEffect>
                                    <p:animScale>
                                      <p:cBhvr>
                                        <p:cTn id="19" dur="250" autoRev="1" fill="hold"/>
                                        <p:tgtEl>
                                          <p:spTgt spid="29"/>
                                        </p:tgtEl>
                                      </p:cBhvr>
                                      <p:by x="105000" y="105000"/>
                                    </p:animScale>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right)">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NET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27689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8" name="Szöveg helye 14">
            <a:extLst>
              <a:ext uri="{FF2B5EF4-FFF2-40B4-BE49-F238E27FC236}">
                <a16:creationId xmlns:a16="http://schemas.microsoft.com/office/drawing/2014/main" id="{D25425AB-B1F0-4880-A292-97D5AD8F01E4}"/>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QUEUE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A0098B1F-7E7F-40E4-A339-BABBDF04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31" y="4463813"/>
            <a:ext cx="1316755" cy="1173629"/>
          </a:xfrm>
          <a:prstGeom prst="rect">
            <a:avLst/>
          </a:prstGeom>
        </p:spPr>
      </p:pic>
    </p:spTree>
    <p:extLst>
      <p:ext uri="{BB962C8B-B14F-4D97-AF65-F5344CB8AC3E}">
        <p14:creationId xmlns:p14="http://schemas.microsoft.com/office/powerpoint/2010/main" val="86480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  Hogy rövidre zárjam,</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a kísérletsorozatot.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704548"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Ennek a vizsgálatnak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Nem az volt a célja, hogy olyan programot írjunk ami bomba biztos és kezel minden lehetséges hibát, hanem, hogy készítsek egy olyan programot amiben a kérések számának emelésével növelni tudom a válaszidőt.</a:t>
            </a:r>
          </a:p>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r>
              <a:rPr lang="hu-HU" sz="2000" dirty="0">
                <a:solidFill>
                  <a:schemeClr val="tx1"/>
                </a:solidFill>
                <a:latin typeface="Arial" panose="020B0604020202020204" pitchFamily="34" charset="0"/>
                <a:cs typeface="Arial" panose="020B0604020202020204" pitchFamily="34" charset="0"/>
              </a:rPr>
              <a:t>És találjak olyan beállításokat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Ahol értelmes módon lehet skálázni az erőforrásokat, annak érdekében, hogy a válaszidőt egy elfogadható szinten tartsam.</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Sikerült is találnom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minden metrika típusra ilyet.</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pic>
        <p:nvPicPr>
          <p:cNvPr id="23" name="Kép 22" descr="A képen clipart látható&#10;&#10;Automatikusan generált leírás">
            <a:extLst>
              <a:ext uri="{FF2B5EF4-FFF2-40B4-BE49-F238E27FC236}">
                <a16:creationId xmlns:a16="http://schemas.microsoft.com/office/drawing/2014/main" id="{3B543051-6BB3-4205-A903-6A7D0A6A2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204" y="0"/>
            <a:ext cx="981212" cy="1028844"/>
          </a:xfrm>
          <a:prstGeom prst="rect">
            <a:avLst/>
          </a:prstGeom>
        </p:spPr>
      </p:pic>
    </p:spTree>
    <p:extLst>
      <p:ext uri="{BB962C8B-B14F-4D97-AF65-F5344CB8AC3E}">
        <p14:creationId xmlns:p14="http://schemas.microsoft.com/office/powerpoint/2010/main" val="3250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81119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17EA7A48-2FF3-4D48-A4E5-DCACE80ED5FD}"/>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46: az 1-es eset, amikor a keresek szamat </a:t>
            </a:r>
            <a:r>
              <a:rPr lang="hu-HU" sz="1200" dirty="0" err="1">
                <a:solidFill>
                  <a:srgbClr val="000000"/>
                </a:solidFill>
                <a:latin typeface="Arial Nova Cond" panose="020B0506020202020204" pitchFamily="34" charset="0"/>
              </a:rPr>
              <a:t>noveled</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mikozben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idejuk</a:t>
            </a:r>
            <a:r>
              <a:rPr lang="hu-HU" sz="1200" dirty="0">
                <a:solidFill>
                  <a:srgbClr val="000000"/>
                </a:solidFill>
                <a:latin typeface="Arial Nova Cond" panose="020B0506020202020204" pitchFamily="34" charset="0"/>
              </a:rPr>
              <a:t> ugyanannyi, a 2-es eset pedig, amikor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valtozik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requestenkent</a:t>
            </a:r>
            <a:r>
              <a:rPr lang="hu-HU" sz="1200" dirty="0">
                <a:solidFill>
                  <a:srgbClr val="000000"/>
                </a:solidFill>
                <a:latin typeface="Arial Nova Cond" panose="020B0506020202020204" pitchFamily="34" charset="0"/>
              </a:rPr>
              <a:t>,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Mindeketto</a:t>
            </a:r>
            <a:r>
              <a:rPr lang="hu-HU" sz="1200" dirty="0">
                <a:solidFill>
                  <a:srgbClr val="000000"/>
                </a:solidFill>
                <a:latin typeface="Arial Nova Cond" panose="020B0506020202020204" pitchFamily="34" charset="0"/>
              </a:rPr>
              <a:t> fontos, de kezd a </a:t>
            </a:r>
            <a:r>
              <a:rPr lang="hu-HU" sz="1200" dirty="0" err="1">
                <a:solidFill>
                  <a:srgbClr val="000000"/>
                </a:solidFill>
                <a:latin typeface="Arial Nova Cond" panose="020B0506020202020204" pitchFamily="34" charset="0"/>
              </a:rPr>
              <a:t>konnyebbikkel</a:t>
            </a:r>
            <a:r>
              <a:rPr lang="hu-HU" sz="1200" dirty="0">
                <a:solidFill>
                  <a:srgbClr val="000000"/>
                </a:solidFill>
                <a:latin typeface="Arial Nova Cond" panose="020B0506020202020204" pitchFamily="34" charset="0"/>
              </a:rPr>
              <a:t>.</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4C2075BD-15B3-48DA-847F-AE7AB902A8E1}"/>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így lesz.</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Csak a lehetőségét szerettem volna meghagyni annak, hogy „nehezítsem” egy-egy kérés végrehajtását és ezáltal a </a:t>
            </a:r>
            <a:r>
              <a:rPr lang="hu-HU" sz="1200" dirty="0" err="1">
                <a:solidFill>
                  <a:srgbClr val="000000"/>
                </a:solidFill>
                <a:latin typeface="Arial Nova Cond" panose="020B0506020202020204" pitchFamily="34" charset="0"/>
              </a:rPr>
              <a:t>válaszidejét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197D3C6E-9D77-4AD0-B3DC-15AFFAC70882}"/>
              </a:ext>
            </a:extLst>
          </p:cNvPr>
          <p:cNvSpPr/>
          <p:nvPr/>
        </p:nvSpPr>
        <p:spPr>
          <a:xfrm>
            <a:off x="213691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Korábbi tesztekből visszamaradt megfigyelés, hogy csak a kérések számának növelésével hamar zátonyra lehet futni.</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324BC7C8-69AC-4170-A3A2-CD2B034F7310}"/>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cél volt, hogy valahogy kérésből is lehessen szabályozni a „feladat” mértékét. De ha egyszer találok egy jó értéket akkor azután már csak a kérések számával játszunk.</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8949BDFC-1767-4088-8E20-A570935D0E58}"/>
              </a:ext>
            </a:extLst>
          </p:cNvPr>
          <p:cNvSpPr/>
          <p:nvPr/>
        </p:nvSpPr>
        <p:spPr>
          <a:xfrm>
            <a:off x="7484862" y="34199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Illetve megmaradt annak a lehetősége is, hogy olyan helyzetet szimuláljunk ahol a kérések száma konstans viszont a paramétertől függ a feladat nehézsége.</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77E3EF58-4B46-4974-A526-1CA3A887C35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47-48: szerintem az itt </a:t>
            </a:r>
            <a:r>
              <a:rPr lang="hu-HU" sz="1200" dirty="0" err="1">
                <a:solidFill>
                  <a:srgbClr val="000000"/>
                </a:solidFill>
                <a:latin typeface="Arial Nova Cond" panose="020B0506020202020204" pitchFamily="34" charset="0"/>
              </a:rPr>
              <a:t>leirt</a:t>
            </a:r>
            <a:r>
              <a:rPr lang="hu-HU" sz="1200" dirty="0">
                <a:solidFill>
                  <a:srgbClr val="000000"/>
                </a:solidFill>
                <a:latin typeface="Arial Nova Cond" panose="020B0506020202020204" pitchFamily="34" charset="0"/>
              </a:rPr>
              <a:t> esetben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hosszat is a </a:t>
            </a:r>
            <a:r>
              <a:rPr lang="hu-HU" sz="1200" dirty="0" err="1">
                <a:solidFill>
                  <a:srgbClr val="000000"/>
                </a:solidFill>
                <a:latin typeface="Arial Nova Cond" panose="020B0506020202020204" pitchFamily="34" charset="0"/>
              </a:rPr>
              <a:t>viszsgalando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parameterek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koze</a:t>
            </a:r>
            <a:r>
              <a:rPr lang="hu-HU" sz="1200" dirty="0">
                <a:solidFill>
                  <a:srgbClr val="000000"/>
                </a:solidFill>
                <a:latin typeface="Arial Nova Cond" panose="020B0506020202020204" pitchFamily="34" charset="0"/>
              </a:rPr>
              <a:t> kell venni ilyen </a:t>
            </a:r>
            <a:r>
              <a:rPr lang="hu-HU" sz="1200" dirty="0" err="1">
                <a:solidFill>
                  <a:srgbClr val="000000"/>
                </a:solidFill>
                <a:latin typeface="Arial Nova Cond" panose="020B0506020202020204" pitchFamily="34" charset="0"/>
              </a:rPr>
              <a:t>alkalmazas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skalazasat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valositja</a:t>
            </a:r>
            <a:r>
              <a:rPr lang="hu-HU" sz="1200" dirty="0">
                <a:solidFill>
                  <a:srgbClr val="000000"/>
                </a:solidFill>
                <a:latin typeface="Arial Nova Cond" panose="020B0506020202020204" pitchFamily="34" charset="0"/>
              </a:rPr>
              <a:t> meg a </a:t>
            </a:r>
            <a:r>
              <a:rPr lang="hu-HU" sz="1200" dirty="0" err="1">
                <a:solidFill>
                  <a:srgbClr val="000000"/>
                </a:solidFill>
                <a:latin typeface="Arial Nova Cond" panose="020B0506020202020204" pitchFamily="34" charset="0"/>
              </a:rPr>
              <a:t>cqueue</a:t>
            </a:r>
            <a:r>
              <a:rPr lang="hu-HU" sz="1200" dirty="0">
                <a:solidFill>
                  <a:srgbClr val="000000"/>
                </a:solidFill>
                <a:latin typeface="Arial Nova Cond" panose="020B0506020202020204" pitchFamily="34" charset="0"/>
              </a:rPr>
              <a:t> es a </a:t>
            </a:r>
            <a:r>
              <a:rPr lang="hu-HU" sz="1200" dirty="0" err="1">
                <a:solidFill>
                  <a:srgbClr val="000000"/>
                </a:solidFill>
                <a:latin typeface="Arial Nova Cond" panose="020B0506020202020204" pitchFamily="34" charset="0"/>
              </a:rPr>
              <a:t>jqueuer</a:t>
            </a:r>
            <a:r>
              <a:rPr lang="hu-HU" sz="1200" dirty="0">
                <a:solidFill>
                  <a:srgbClr val="000000"/>
                </a:solidFill>
                <a:latin typeface="Arial Nova Cond" panose="020B0506020202020204" pitchFamily="34" charset="0"/>
              </a:rPr>
              <a:t>, amelyek </a:t>
            </a:r>
            <a:r>
              <a:rPr lang="hu-HU" sz="1200" dirty="0" err="1">
                <a:solidFill>
                  <a:srgbClr val="000000"/>
                </a:solidFill>
                <a:latin typeface="Arial Nova Cond" panose="020B0506020202020204" pitchFamily="34" charset="0"/>
              </a:rPr>
              <a:t>MiCADO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demok</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363453E3-14B1-49B7-99E3-F91005B05B8E}"/>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jogos.</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a magyarázata egy kicsit távolabbi visszatekintést igényel.</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52A80699-23DA-4F46-87CB-EAE55BB70FC5}"/>
              </a:ext>
            </a:extLst>
          </p:cNvPr>
          <p:cNvSpPr/>
          <p:nvPr/>
        </p:nvSpPr>
        <p:spPr>
          <a:xfrm>
            <a:off x="307085" y="3329365"/>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 korábbi méréseknél az volt a tapasztalat, hogy mivel egy és mindig ugyan azt a </a:t>
            </a:r>
            <a:r>
              <a:rPr lang="hu-HU" sz="1200" dirty="0" err="1">
                <a:solidFill>
                  <a:srgbClr val="000000"/>
                </a:solidFill>
                <a:effectLst/>
                <a:latin typeface="Arial Nova Cond" panose="020B0506020202020204" pitchFamily="34" charset="0"/>
              </a:rPr>
              <a:t>url</a:t>
            </a:r>
            <a:r>
              <a:rPr lang="hu-HU" sz="1200" dirty="0">
                <a:solidFill>
                  <a:srgbClr val="000000"/>
                </a:solidFill>
                <a:effectLst/>
                <a:latin typeface="Arial Nova Cond" panose="020B0506020202020204" pitchFamily="34" charset="0"/>
              </a:rPr>
              <a:t> címet és a mögötte álló Weboldalt szólítottuk meg, még akkor is ha </a:t>
            </a:r>
            <a:r>
              <a:rPr lang="hu-HU" sz="1200" dirty="0">
                <a:solidFill>
                  <a:schemeClr val="bg1"/>
                </a:solidFill>
                <a:effectLst/>
                <a:latin typeface="Arial Nova Cond" panose="020B0506020202020204" pitchFamily="34" charset="0"/>
              </a:rPr>
              <a:t>WordPress </a:t>
            </a:r>
            <a:r>
              <a:rPr lang="hu-HU" sz="1200" dirty="0">
                <a:solidFill>
                  <a:srgbClr val="000000"/>
                </a:solidFill>
                <a:effectLst/>
                <a:latin typeface="Arial Nova Cond" panose="020B0506020202020204" pitchFamily="34" charset="0"/>
              </a:rPr>
              <a:t>minden esetben </a:t>
            </a:r>
            <a:r>
              <a:rPr lang="hu-HU" sz="1200" dirty="0" err="1">
                <a:solidFill>
                  <a:srgbClr val="000000"/>
                </a:solidFill>
                <a:effectLst/>
                <a:latin typeface="Arial Nova Cond" panose="020B0506020202020204" pitchFamily="34" charset="0"/>
              </a:rPr>
              <a:t>lerenderelte</a:t>
            </a:r>
            <a:r>
              <a:rPr lang="hu-HU" sz="1200" dirty="0">
                <a:solidFill>
                  <a:srgbClr val="000000"/>
                </a:solidFill>
                <a:effectLst/>
                <a:latin typeface="Arial Nova Cond" panose="020B0506020202020204" pitchFamily="34" charset="0"/>
              </a:rPr>
              <a:t> az oldalt az volt a tapasztalat, hogy a </a:t>
            </a:r>
            <a:r>
              <a:rPr lang="hu-HU" sz="1200" dirty="0">
                <a:solidFill>
                  <a:schemeClr val="bg1"/>
                </a:solidFill>
                <a:effectLst/>
                <a:latin typeface="Arial Nova Cond" panose="020B0506020202020204" pitchFamily="34" charset="0"/>
              </a:rPr>
              <a:t>#Packet IN </a:t>
            </a:r>
            <a:r>
              <a:rPr lang="hu-HU" sz="1200" dirty="0">
                <a:solidFill>
                  <a:srgbClr val="000000"/>
                </a:solidFill>
                <a:effectLst/>
                <a:latin typeface="Arial Nova Cond" panose="020B0506020202020204" pitchFamily="34" charset="0"/>
              </a:rPr>
              <a:t>és a </a:t>
            </a:r>
            <a:r>
              <a:rPr lang="hu-HU" sz="1200" dirty="0">
                <a:solidFill>
                  <a:schemeClr val="bg1"/>
                </a:solidFill>
                <a:effectLst/>
                <a:latin typeface="Arial Nova Cond" panose="020B0506020202020204" pitchFamily="34" charset="0"/>
              </a:rPr>
              <a:t>#KB In metrikák </a:t>
            </a:r>
            <a:r>
              <a:rPr lang="hu-HU" sz="1200" dirty="0">
                <a:solidFill>
                  <a:srgbClr val="000000"/>
                </a:solidFill>
                <a:effectLst/>
                <a:latin typeface="Arial Nova Cond" panose="020B0506020202020204" pitchFamily="34" charset="0"/>
              </a:rPr>
              <a:t>és ugyan ez kifelé Konstans volt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146549B8-4EC1-4B3B-B58C-89A4A464824B}"/>
              </a:ext>
            </a:extLst>
          </p:cNvPr>
          <p:cNvSpPr/>
          <p:nvPr/>
        </p:nvSpPr>
        <p:spPr>
          <a:xfrm>
            <a:off x="2902871" y="330919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Tehát az adatforgalom nem hordozott semmilyen Extra információt arra nézve, hogy mi lesz a válaszidő.</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t>
            </a:r>
            <a:r>
              <a:rPr lang="hu-HU" sz="1200" dirty="0" err="1">
                <a:solidFill>
                  <a:schemeClr val="bg1"/>
                </a:solidFill>
                <a:latin typeface="Arial Nova Cond" panose="020B0506020202020204" pitchFamily="34" charset="0"/>
              </a:rPr>
              <a:t>incomming</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Request</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Rate</a:t>
            </a:r>
            <a:r>
              <a:rPr lang="hu-HU" sz="1200" dirty="0">
                <a:solidFill>
                  <a:schemeClr val="bg1"/>
                </a:solidFill>
                <a:latin typeface="Arial Nova Cond" panose="020B0506020202020204" pitchFamily="34" charset="0"/>
              </a:rPr>
              <a:t> </a:t>
            </a:r>
            <a:r>
              <a:rPr lang="hu-HU" sz="1200" dirty="0">
                <a:solidFill>
                  <a:srgbClr val="000000"/>
                </a:solidFill>
                <a:latin typeface="Arial Nova Cond" panose="020B0506020202020204" pitchFamily="34" charset="0"/>
              </a:rPr>
              <a:t>metrika már lehalászta előle ezt.</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0E597801-94C8-4F6D-9AB0-DA000CFA5E1E}"/>
              </a:ext>
            </a:extLst>
          </p:cNvPr>
          <p:cNvSpPr/>
          <p:nvPr/>
        </p:nvSpPr>
        <p:spPr>
          <a:xfrm>
            <a:off x="5498657" y="330919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Ez a QUEUE esetén sem lesz másképpen. Ezért írtam külön </a:t>
            </a:r>
            <a:r>
              <a:rPr lang="hu-HU" sz="1200" dirty="0" err="1">
                <a:solidFill>
                  <a:srgbClr val="000000"/>
                </a:solidFill>
                <a:effectLst/>
                <a:latin typeface="Arial Nova Cond" panose="020B0506020202020204" pitchFamily="34" charset="0"/>
              </a:rPr>
              <a:t>metodust</a:t>
            </a:r>
            <a:r>
              <a:rPr lang="hu-HU" sz="1200" dirty="0">
                <a:solidFill>
                  <a:srgbClr val="000000"/>
                </a:solidFill>
                <a:effectLst/>
                <a:latin typeface="Arial Nova Cond" panose="020B0506020202020204" pitchFamily="34" charset="0"/>
              </a:rPr>
              <a:t> arra, hogy paraméterben lehessen megadni azt, hogy mennyi adattal térjen vissza egy-egy kérés – ezek vannak az IO csomagban.</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
        <p:nvSpPr>
          <p:cNvPr id="16" name="Téglalap: szamárfül 15">
            <a:extLst>
              <a:ext uri="{FF2B5EF4-FFF2-40B4-BE49-F238E27FC236}">
                <a16:creationId xmlns:a16="http://schemas.microsoft.com/office/drawing/2014/main" id="{952F37A1-BF2A-4822-84B7-F108A9001EB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QUEUE jellegű feladat mint állatorvosi ló merült fel. Ugyanis ebben az esetben lehet nagyon jól számolni azt, hogy mennyi erőforrásra lesz szükség ahhoz hogy a válaszidőt a sávban tartsam.</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8CB86FD9-4551-429F-BD5B-76270DD36493}"/>
              </a:ext>
            </a:extLst>
          </p:cNvPr>
          <p:cNvSpPr/>
          <p:nvPr/>
        </p:nvSpPr>
        <p:spPr>
          <a:xfrm>
            <a:off x="4931745" y="114533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igazából ez csak az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Hello Word programja.</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Ahol tudom, hogy a válaszidő csak a bejövő kérések számától és csak attól fog </a:t>
            </a:r>
            <a:r>
              <a:rPr lang="hu-HU" sz="1200" dirty="0" err="1">
                <a:solidFill>
                  <a:srgbClr val="000000"/>
                </a:solidFill>
                <a:latin typeface="Arial Nova Cond" panose="020B0506020202020204" pitchFamily="34" charset="0"/>
              </a:rPr>
              <a:t>függni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
        <p:nvSpPr>
          <p:cNvPr id="20" name="Téglalap: szamárfül 19">
            <a:extLst>
              <a:ext uri="{FF2B5EF4-FFF2-40B4-BE49-F238E27FC236}">
                <a16:creationId xmlns:a16="http://schemas.microsoft.com/office/drawing/2014/main" id="{55043752-F3BF-4965-8062-BF0F63E6B8FB}"/>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50: a </a:t>
            </a:r>
            <a:r>
              <a:rPr lang="hu-HU" sz="1200" dirty="0" err="1">
                <a:solidFill>
                  <a:srgbClr val="000000"/>
                </a:solidFill>
                <a:latin typeface="Arial Nova Cond" panose="020B0506020202020204" pitchFamily="34" charset="0"/>
              </a:rPr>
              <a:t>vendegek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szama</a:t>
            </a:r>
            <a:r>
              <a:rPr lang="hu-HU" sz="1200" dirty="0">
                <a:solidFill>
                  <a:srgbClr val="000000"/>
                </a:solidFill>
                <a:latin typeface="Arial Nova Cond" panose="020B0506020202020204" pitchFamily="34" charset="0"/>
              </a:rPr>
              <a:t> lesz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 es akkor lasd </a:t>
            </a:r>
            <a:r>
              <a:rPr lang="hu-HU" sz="1200" dirty="0" err="1">
                <a:solidFill>
                  <a:srgbClr val="000000"/>
                </a:solidFill>
                <a:latin typeface="Arial Nova Cond" panose="020B0506020202020204" pitchFamily="34" charset="0"/>
              </a:rPr>
              <a:t>elozo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alkalmazastipus</a:t>
            </a:r>
            <a:endParaRPr lang="hu-HU" sz="1200" dirty="0">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73B17B83-2139-482F-8470-9D24814D61D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Nem, nem egészen.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mindegy, hogy a vendégek mit rendelnek. Ha csak egy italra ülnek be az egészen más mintha végig esznek egy 8 </a:t>
            </a:r>
            <a:r>
              <a:rPr lang="hu-HU" sz="1200" dirty="0" err="1">
                <a:solidFill>
                  <a:srgbClr val="000000"/>
                </a:solidFill>
                <a:latin typeface="Arial Nova Cond" panose="020B0506020202020204" pitchFamily="34" charset="0"/>
              </a:rPr>
              <a:t>fogásos</a:t>
            </a:r>
            <a:r>
              <a:rPr lang="hu-HU" sz="1200" dirty="0">
                <a:solidFill>
                  <a:srgbClr val="000000"/>
                </a:solidFill>
                <a:latin typeface="Arial Nova Cond" panose="020B0506020202020204" pitchFamily="34" charset="0"/>
              </a:rPr>
              <a:t> menüt.</a:t>
            </a:r>
            <a:endParaRPr lang="hu-HU" sz="1200" dirty="0">
              <a:solidFill>
                <a:schemeClr val="bg1"/>
              </a:solidFill>
              <a:latin typeface="Arial Nova Cond" panose="020B0506020202020204" pitchFamily="34" charset="0"/>
            </a:endParaRPr>
          </a:p>
        </p:txBody>
      </p:sp>
      <p:sp>
        <p:nvSpPr>
          <p:cNvPr id="22" name="Téglalap: szamárfül 21">
            <a:extLst>
              <a:ext uri="{FF2B5EF4-FFF2-40B4-BE49-F238E27FC236}">
                <a16:creationId xmlns:a16="http://schemas.microsoft.com/office/drawing/2014/main" id="{71339894-8020-41BE-9E24-A660188FF435}"/>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És itt lesz a program erőssége.</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te példád alapján már itt hozzá kéne adnia erőforrásokat. De nem ez történik, hanem folyamatosan </a:t>
            </a:r>
            <a:r>
              <a:rPr lang="hu-HU" sz="1200" dirty="0" err="1">
                <a:solidFill>
                  <a:srgbClr val="000000"/>
                </a:solidFill>
                <a:latin typeface="Arial Nova Cond" panose="020B0506020202020204" pitchFamily="34" charset="0"/>
              </a:rPr>
              <a:t>monitorozza</a:t>
            </a:r>
            <a:r>
              <a:rPr lang="hu-HU" sz="1200" dirty="0">
                <a:solidFill>
                  <a:srgbClr val="000000"/>
                </a:solidFill>
                <a:latin typeface="Arial Nova Cond" panose="020B0506020202020204" pitchFamily="34" charset="0"/>
              </a:rPr>
              <a:t>, hogy mennyire leterhelt a rendszer</a:t>
            </a:r>
            <a:endParaRPr lang="hu-HU" sz="1200" dirty="0">
              <a:solidFill>
                <a:schemeClr val="bg1"/>
              </a:solidFill>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29CB4B66-B381-470D-B581-B0F993483413}"/>
              </a:ext>
            </a:extLst>
          </p:cNvPr>
          <p:cNvSpPr/>
          <p:nvPr/>
        </p:nvSpPr>
        <p:spPr>
          <a:xfrm>
            <a:off x="4824044" y="34135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Ezt mindig hangsúlyozom, hogy a rendszer már azelőtt túlterhelt állapotba kerülhet, hogy az első válaszidő késne.</a:t>
            </a:r>
            <a:r>
              <a:rPr lang="hu-HU" sz="1200" dirty="0">
                <a:solidFill>
                  <a:schemeClr val="bg1"/>
                </a:solidFill>
                <a:latin typeface="Arial Nova Cond" panose="020B0506020202020204" pitchFamily="34" charset="0"/>
              </a:rPr>
              <a:t> !!! Ezért is nem elégséges a válaszidőre kötni a </a:t>
            </a:r>
            <a:r>
              <a:rPr lang="hu-HU" sz="1200" dirty="0" err="1">
                <a:solidFill>
                  <a:schemeClr val="bg1"/>
                </a:solidFill>
                <a:latin typeface="Arial Nova Cond" panose="020B0506020202020204" pitchFamily="34" charset="0"/>
              </a:rPr>
              <a:t>fes</a:t>
            </a:r>
            <a:r>
              <a:rPr lang="hu-HU" sz="1200" dirty="0">
                <a:solidFill>
                  <a:schemeClr val="bg1"/>
                </a:solidFill>
                <a:latin typeface="Arial Nova Cond" panose="020B0506020202020204" pitchFamily="34" charset="0"/>
              </a:rPr>
              <a:t>-skálázási logikát.</a:t>
            </a:r>
            <a:endParaRPr lang="hu-HU" sz="1200" dirty="0">
              <a:solidFill>
                <a:srgbClr val="000000"/>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FCB38C3A-DCF6-4E34-A5F5-8CFD50FB23AD}"/>
              </a:ext>
            </a:extLst>
          </p:cNvPr>
          <p:cNvSpPr/>
          <p:nvPr/>
        </p:nvSpPr>
        <p:spPr>
          <a:xfrm>
            <a:off x="7506971" y="342043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Abban viszont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Teljesen egyet értek veled, hogy alaposan végig kell gondolni az a </a:t>
            </a:r>
            <a:r>
              <a:rPr lang="hu-HU" sz="1200" dirty="0" err="1">
                <a:solidFill>
                  <a:srgbClr val="000000"/>
                </a:solidFill>
                <a:latin typeface="Arial Nova Cond" panose="020B0506020202020204" pitchFamily="34" charset="0"/>
              </a:rPr>
              <a:t>use</a:t>
            </a:r>
            <a:r>
              <a:rPr lang="hu-HU" sz="1200" dirty="0">
                <a:solidFill>
                  <a:srgbClr val="000000"/>
                </a:solidFill>
                <a:latin typeface="Arial Nova Cond" panose="020B0506020202020204" pitchFamily="34" charset="0"/>
              </a:rPr>
              <a:t>-</a:t>
            </a:r>
            <a:r>
              <a:rPr lang="hu-HU" sz="1200" dirty="0" err="1">
                <a:solidFill>
                  <a:srgbClr val="000000"/>
                </a:solidFill>
                <a:latin typeface="Arial Nova Cond" panose="020B0506020202020204" pitchFamily="34" charset="0"/>
              </a:rPr>
              <a:t>case</a:t>
            </a:r>
            <a:r>
              <a:rPr lang="hu-HU" sz="1200" dirty="0">
                <a:solidFill>
                  <a:srgbClr val="000000"/>
                </a:solidFill>
                <a:latin typeface="Arial Nova Cond" panose="020B0506020202020204" pitchFamily="34" charset="0"/>
              </a:rPr>
              <a:t>-t.</a:t>
            </a:r>
            <a:r>
              <a:rPr lang="hu-HU" sz="1200" dirty="0">
                <a:solidFill>
                  <a:schemeClr val="bg1"/>
                </a:solidFill>
                <a:latin typeface="Arial Nova Cond" panose="020B0506020202020204" pitchFamily="34" charset="0"/>
              </a:rPr>
              <a:t> !!! Ezzel még adós vagyok, de nyitott vagyok minden megbeszélésre és ötletre.</a:t>
            </a:r>
            <a:endParaRPr lang="hu-HU" sz="1200" dirty="0">
              <a:solidFill>
                <a:srgbClr val="000000"/>
              </a:solidFill>
              <a:latin typeface="Arial Nova Cond" panose="020B0506020202020204" pitchFamily="34" charset="0"/>
            </a:endParaRP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P spid="20" grpId="0" animBg="1"/>
      <p:bldP spid="21" grpId="0" animBg="1"/>
      <p:bldP spid="22" grpId="0" animBg="1"/>
      <p:bldP spid="23" grpId="0" animBg="1"/>
      <p:bldP spid="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64</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
        <p:nvSpPr>
          <p:cNvPr id="13" name="Téglalap: szamárfül 12">
            <a:extLst>
              <a:ext uri="{FF2B5EF4-FFF2-40B4-BE49-F238E27FC236}">
                <a16:creationId xmlns:a16="http://schemas.microsoft.com/office/drawing/2014/main" id="{9E23D1B1-218F-475A-A8A9-28180C4FB90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52: 2-eshez annyit, hogy nem </a:t>
            </a:r>
            <a:r>
              <a:rPr lang="hu-HU" sz="1200" dirty="0" err="1">
                <a:solidFill>
                  <a:srgbClr val="000000"/>
                </a:solidFill>
                <a:latin typeface="Arial Nova Cond" panose="020B0506020202020204" pitchFamily="34" charset="0"/>
              </a:rPr>
              <a:t>kotelezo</a:t>
            </a:r>
            <a:r>
              <a:rPr lang="hu-HU" sz="1200" dirty="0">
                <a:solidFill>
                  <a:srgbClr val="000000"/>
                </a:solidFill>
                <a:latin typeface="Arial Nova Cond" panose="020B0506020202020204" pitchFamily="34" charset="0"/>
              </a:rPr>
              <a:t>/kell, hanem javasolt, </a:t>
            </a:r>
            <a:r>
              <a:rPr lang="hu-HU" sz="1200" dirty="0" err="1">
                <a:solidFill>
                  <a:srgbClr val="000000"/>
                </a:solidFill>
                <a:latin typeface="Arial Nova Cond" panose="020B0506020202020204" pitchFamily="34" charset="0"/>
              </a:rPr>
              <a:t>kulonben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hagyomanyos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meresek</a:t>
            </a:r>
            <a:r>
              <a:rPr lang="hu-HU" sz="1200" dirty="0">
                <a:solidFill>
                  <a:srgbClr val="000000"/>
                </a:solidFill>
                <a:latin typeface="Arial Nova Cond" panose="020B0506020202020204" pitchFamily="34" charset="0"/>
              </a:rPr>
              <a:t> eseten azt </a:t>
            </a:r>
            <a:r>
              <a:rPr lang="hu-HU" sz="1200" dirty="0" err="1">
                <a:solidFill>
                  <a:srgbClr val="000000"/>
                </a:solidFill>
                <a:latin typeface="Arial Nova Cond" panose="020B0506020202020204" pitchFamily="34" charset="0"/>
              </a:rPr>
              <a:t>nehez</a:t>
            </a:r>
            <a:r>
              <a:rPr lang="hu-HU" sz="1200" dirty="0">
                <a:solidFill>
                  <a:srgbClr val="000000"/>
                </a:solidFill>
                <a:latin typeface="Arial Nova Cond" panose="020B0506020202020204" pitchFamily="34" charset="0"/>
              </a:rPr>
              <a:t> bizonyitani, hogy a </a:t>
            </a:r>
            <a:r>
              <a:rPr lang="hu-HU" sz="1200" dirty="0" err="1">
                <a:solidFill>
                  <a:srgbClr val="000000"/>
                </a:solidFill>
                <a:latin typeface="Arial Nova Cond" panose="020B0506020202020204" pitchFamily="34" charset="0"/>
              </a:rPr>
              <a:t>meres</a:t>
            </a:r>
            <a:r>
              <a:rPr lang="hu-HU" sz="1200" dirty="0">
                <a:solidFill>
                  <a:srgbClr val="000000"/>
                </a:solidFill>
                <a:latin typeface="Arial Nova Cond" panose="020B0506020202020204" pitchFamily="34" charset="0"/>
              </a:rPr>
              <a:t> helyes volt, a </a:t>
            </a:r>
            <a:r>
              <a:rPr lang="hu-HU" sz="1200" dirty="0" err="1">
                <a:solidFill>
                  <a:srgbClr val="000000"/>
                </a:solidFill>
                <a:latin typeface="Arial Nova Cond" panose="020B0506020202020204" pitchFamily="34" charset="0"/>
              </a:rPr>
              <a:t>szimulacios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kornyezetben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meresi</a:t>
            </a:r>
            <a:r>
              <a:rPr lang="hu-HU" sz="1200" dirty="0">
                <a:solidFill>
                  <a:srgbClr val="000000"/>
                </a:solidFill>
                <a:latin typeface="Arial Nova Cond" panose="020B0506020202020204" pitchFamily="34" charset="0"/>
              </a:rPr>
              <a:t> hiba </a:t>
            </a:r>
            <a:r>
              <a:rPr lang="hu-HU" sz="1200" dirty="0" err="1">
                <a:solidFill>
                  <a:srgbClr val="000000"/>
                </a:solidFill>
                <a:latin typeface="Arial Nova Cond" panose="020B0506020202020204" pitchFamily="34" charset="0"/>
              </a:rPr>
              <a:t>eloforudlasa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nagysagrendekkel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kissebb</a:t>
            </a:r>
            <a:r>
              <a:rPr lang="hu-HU" sz="1200" dirty="0">
                <a:solidFill>
                  <a:srgbClr val="000000"/>
                </a:solidFill>
                <a:latin typeface="Arial Nova Cond" panose="020B0506020202020204" pitchFamily="34" charset="0"/>
              </a:rPr>
              <a:t>, mivel </a:t>
            </a:r>
            <a:r>
              <a:rPr lang="hu-HU" sz="1200" dirty="0" err="1">
                <a:solidFill>
                  <a:srgbClr val="000000"/>
                </a:solidFill>
                <a:latin typeface="Arial Nova Cond" panose="020B0506020202020204" pitchFamily="34" charset="0"/>
              </a:rPr>
              <a:t>mesterseges</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kornyezet</a:t>
            </a:r>
            <a:r>
              <a:rPr lang="hu-HU" sz="1200" dirty="0">
                <a:solidFill>
                  <a:srgbClr val="000000"/>
                </a:solidFill>
                <a:latin typeface="Arial Nova Cond" panose="020B0506020202020204" pitchFamily="34" charset="0"/>
              </a:rPr>
              <a:t>, nincsenek zavarok/zajok.</a:t>
            </a:r>
            <a:endParaRPr lang="hu-HU" sz="1200" dirty="0">
              <a:latin typeface="Arial Nova Cond" panose="020B0506020202020204" pitchFamily="34" charset="0"/>
            </a:endParaRPr>
          </a:p>
        </p:txBody>
      </p:sp>
      <p:sp>
        <p:nvSpPr>
          <p:cNvPr id="15" name="Téglalap: szamárfül 14">
            <a:extLst>
              <a:ext uri="{FF2B5EF4-FFF2-40B4-BE49-F238E27FC236}">
                <a16:creationId xmlns:a16="http://schemas.microsoft.com/office/drawing/2014/main" id="{D291A01E-D947-402D-8792-9291CBC3C62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Készül a szimulációs környezet. Nagy erőket fektetek abba, hogy ezt megcsináljam nem kevés plusz feladatot jelent, de megcsinálom.</a:t>
            </a:r>
            <a:endParaRPr lang="hu-HU" sz="1200" dirty="0">
              <a:solidFill>
                <a:schemeClr val="bg1"/>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696F4388-5765-4250-AB72-1F0E03DCCD81}"/>
              </a:ext>
            </a:extLst>
          </p:cNvPr>
          <p:cNvSpPr/>
          <p:nvPr/>
        </p:nvSpPr>
        <p:spPr>
          <a:xfrm>
            <a:off x="2141907" y="339788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algoritmus működésének be-mutatásának céljából, bizonyítás és egyéb összehasonlító vizsgálatok szempontjából egyéként is elenged-</a:t>
            </a:r>
            <a:r>
              <a:rPr lang="hu-HU" sz="1200" dirty="0" err="1">
                <a:solidFill>
                  <a:srgbClr val="000000"/>
                </a:solidFill>
                <a:latin typeface="Arial Nova Cond" panose="020B0506020202020204" pitchFamily="34" charset="0"/>
              </a:rPr>
              <a:t>hetetlen</a:t>
            </a:r>
            <a:r>
              <a:rPr lang="hu-HU" sz="1200" dirty="0">
                <a:solidFill>
                  <a:srgbClr val="000000"/>
                </a:solidFill>
                <a:latin typeface="Arial Nova Cond" panose="020B0506020202020204" pitchFamily="34" charset="0"/>
              </a:rPr>
              <a:t>. (</a:t>
            </a:r>
            <a:r>
              <a:rPr lang="hu-HU" sz="1200" dirty="0">
                <a:solidFill>
                  <a:schemeClr val="bg1"/>
                </a:solidFill>
                <a:latin typeface="Arial Nova Cond" panose="020B0506020202020204" pitchFamily="34" charset="0"/>
              </a:rPr>
              <a:t>lásd. Későbbi </a:t>
            </a:r>
            <a:r>
              <a:rPr lang="hu-HU" sz="1200" dirty="0" err="1">
                <a:solidFill>
                  <a:schemeClr val="bg1"/>
                </a:solidFill>
                <a:latin typeface="Arial Nova Cond" panose="020B0506020202020204" pitchFamily="34" charset="0"/>
              </a:rPr>
              <a:t>slidok</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13" grpId="0" animBg="1"/>
      <p:bldP spid="15" grpId="0" animBg="1"/>
      <p:bldP spid="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66</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67</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
        <p:nvSpPr>
          <p:cNvPr id="9" name="Téglalap: szamárfül 8">
            <a:extLst>
              <a:ext uri="{FF2B5EF4-FFF2-40B4-BE49-F238E27FC236}">
                <a16:creationId xmlns:a16="http://schemas.microsoft.com/office/drawing/2014/main" id="{9EBE925F-9924-4886-A56E-2F8B801D4D34}"/>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54: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hogy a </a:t>
            </a:r>
            <a:r>
              <a:rPr lang="hu-HU" sz="1200" dirty="0" err="1">
                <a:solidFill>
                  <a:srgbClr val="000000"/>
                </a:solidFill>
                <a:latin typeface="Arial Nova Cond" panose="020B0506020202020204" pitchFamily="34" charset="0"/>
              </a:rPr>
              <a:t>tarsadalomkutatas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vilagabol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jottel</a:t>
            </a:r>
            <a:r>
              <a:rPr lang="hu-HU" sz="1200" dirty="0">
                <a:solidFill>
                  <a:srgbClr val="000000"/>
                </a:solidFill>
                <a:latin typeface="Arial Nova Cond" panose="020B0506020202020204" pitchFamily="34" charset="0"/>
              </a:rPr>
              <a:t>, de informatikai </a:t>
            </a:r>
            <a:r>
              <a:rPr lang="hu-HU" sz="1200" dirty="0" err="1">
                <a:solidFill>
                  <a:srgbClr val="000000"/>
                </a:solidFill>
                <a:latin typeface="Arial Nova Cond" panose="020B0506020202020204" pitchFamily="34" charset="0"/>
              </a:rPr>
              <a:t>phd-n</a:t>
            </a:r>
            <a:r>
              <a:rPr lang="hu-HU" sz="1200" dirty="0">
                <a:solidFill>
                  <a:srgbClr val="000000"/>
                </a:solidFill>
                <a:latin typeface="Arial Nova Cond" panose="020B0506020202020204" pitchFamily="34" charset="0"/>
              </a:rPr>
              <a:t> dolgozol... </a:t>
            </a:r>
            <a:r>
              <a:rPr lang="hu-HU" sz="1200" dirty="0" err="1">
                <a:solidFill>
                  <a:srgbClr val="000000"/>
                </a:solidFill>
                <a:latin typeface="Arial Nova Cond" panose="020B0506020202020204" pitchFamily="34" charset="0"/>
              </a:rPr>
              <a:t>Termeszetesen</a:t>
            </a:r>
            <a:r>
              <a:rPr lang="hu-HU" sz="1200" dirty="0">
                <a:solidFill>
                  <a:srgbClr val="000000"/>
                </a:solidFill>
                <a:latin typeface="Arial Nova Cond" panose="020B0506020202020204" pitchFamily="34" charset="0"/>
              </a:rPr>
              <a:t> nem </a:t>
            </a:r>
            <a:r>
              <a:rPr lang="hu-HU" sz="1200" dirty="0" err="1">
                <a:solidFill>
                  <a:srgbClr val="000000"/>
                </a:solidFill>
                <a:latin typeface="Arial Nova Cond" panose="020B0506020202020204" pitchFamily="34" charset="0"/>
              </a:rPr>
              <a:t>allitom</a:t>
            </a:r>
            <a:r>
              <a:rPr lang="hu-HU" sz="1200" dirty="0">
                <a:solidFill>
                  <a:srgbClr val="000000"/>
                </a:solidFill>
                <a:latin typeface="Arial Nova Cond" panose="020B0506020202020204" pitchFamily="34" charset="0"/>
              </a:rPr>
              <a:t>, hogy nem szabad statisztikai alapon bizonyitani, csak szokatlan. :).</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DBD92642-DA15-4936-8E25-82DD4B7BA1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Dr. Prof Takács Márta – Bevezetés a Statisztikai hipotézis vizsgálatba című tantárgyát ebben a félévben (is) felvettem. Nem könnyű őt utol érni. De belenéztem a korábbi tananyagaiba amelyek végig </a:t>
            </a:r>
            <a:r>
              <a:rPr lang="hu-HU" sz="1200" dirty="0" err="1">
                <a:solidFill>
                  <a:srgbClr val="000000"/>
                </a:solidFill>
                <a:latin typeface="Arial Nova Cond" panose="020B0506020202020204" pitchFamily="34" charset="0"/>
              </a:rPr>
              <a:t>full</a:t>
            </a:r>
            <a:r>
              <a:rPr lang="hu-HU" sz="1200" dirty="0">
                <a:solidFill>
                  <a:srgbClr val="000000"/>
                </a:solidFill>
                <a:latin typeface="Arial Nova Cond" panose="020B0506020202020204" pitchFamily="34" charset="0"/>
              </a:rPr>
              <a:t> mérnöki példákon alapulnak.</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8548F1A0-ADA3-4290-A62A-0986E0B28CCA}"/>
              </a:ext>
            </a:extLst>
          </p:cNvPr>
          <p:cNvSpPr/>
          <p:nvPr/>
        </p:nvSpPr>
        <p:spPr>
          <a:xfrm>
            <a:off x="2115095"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Töréstesztek, Anyagszerkezet vizsgálatok, Hatás vizsgálatok, stb. Sehol nem lehet 100%-</a:t>
            </a:r>
            <a:r>
              <a:rPr lang="hu-HU" sz="1200" dirty="0" err="1">
                <a:solidFill>
                  <a:srgbClr val="000000"/>
                </a:solidFill>
                <a:latin typeface="Arial Nova Cond" panose="020B0506020202020204" pitchFamily="34" charset="0"/>
              </a:rPr>
              <a:t>kosan</a:t>
            </a:r>
            <a:r>
              <a:rPr lang="hu-HU" sz="1200" dirty="0">
                <a:solidFill>
                  <a:srgbClr val="000000"/>
                </a:solidFill>
                <a:latin typeface="Arial Nova Cond" panose="020B0506020202020204" pitchFamily="34" charset="0"/>
              </a:rPr>
              <a:t> kijelenti, hogy az alkatrész nem fog elromlani, csak azt, hogy ilyen és ilyen valószínűséggel nem fog.</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D35CC645-792F-404E-91C0-CEDBA9D9DDA8}"/>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ellenére természetesen nyitott vagyok minden észrevételre, javaslatra és örömmel veszem a segítségedet is de olyan dolgot vársz el tőlem amire nem tudok választ adni.</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20A674EB-0680-4A8A-B48D-7D3D4EE29908}"/>
              </a:ext>
            </a:extLst>
          </p:cNvPr>
          <p:cNvSpPr/>
          <p:nvPr/>
        </p:nvSpPr>
        <p:spPr>
          <a:xfrm>
            <a:off x="7499344" y="340843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Ha ez viszont elvárás akkor dolgozzunk rajta és a jövőben fordítsunk rá nagyobb figyelmet.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9" grpId="0" animBg="1"/>
      <p:bldP spid="10" grpId="0" animBg="1"/>
      <p:bldP spid="11" grpId="0" animBg="1"/>
      <p:bldP spid="12"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history (1)">
            <a:hlinkClick r:id="" action="ppaction://media"/>
            <a:extLst>
              <a:ext uri="{FF2B5EF4-FFF2-40B4-BE49-F238E27FC236}">
                <a16:creationId xmlns:a16="http://schemas.microsoft.com/office/drawing/2014/main" id="{12695605-8DDF-499A-90F7-DECB772220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694" r="25050"/>
          <a:stretch/>
        </p:blipFill>
        <p:spPr>
          <a:xfrm>
            <a:off x="4215039" y="2168525"/>
            <a:ext cx="7956000" cy="468947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
        <p:nvSpPr>
          <p:cNvPr id="11" name="Téglalap: szamárfül 10">
            <a:extLst>
              <a:ext uri="{FF2B5EF4-FFF2-40B4-BE49-F238E27FC236}">
                <a16:creationId xmlns:a16="http://schemas.microsoft.com/office/drawing/2014/main" id="{CB21D8C2-72C5-4F68-A2C6-D34CFCAC4495}"/>
              </a:ext>
            </a:extLst>
          </p:cNvPr>
          <p:cNvSpPr/>
          <p:nvPr/>
        </p:nvSpPr>
        <p:spPr>
          <a:xfrm>
            <a:off x="1200695" y="375882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Fontos:</a:t>
            </a:r>
            <a:endParaRPr lang="hu-HU" sz="1200" dirty="0">
              <a:solidFill>
                <a:schemeClr val="bg1"/>
              </a:solidFill>
              <a:effectLst/>
              <a:latin typeface="Arial Nova Cond" panose="020B0506020202020204" pitchFamily="34" charset="0"/>
            </a:endParaRP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Miért tartom ezt akkora számnak? Mert az autó úgy megy végig a pályán, hogy soha nem látta előtte.</a:t>
            </a:r>
          </a:p>
        </p:txBody>
      </p:sp>
      <p:sp>
        <p:nvSpPr>
          <p:cNvPr id="13" name="Téglalap: szamárfül 12">
            <a:extLst>
              <a:ext uri="{FF2B5EF4-FFF2-40B4-BE49-F238E27FC236}">
                <a16:creationId xmlns:a16="http://schemas.microsoft.com/office/drawing/2014/main" id="{1E0D6EF0-EEFD-4F95-A1D0-B2CD22004F27}"/>
              </a:ext>
            </a:extLst>
          </p:cNvPr>
          <p:cNvSpPr/>
          <p:nvPr/>
        </p:nvSpPr>
        <p:spPr>
          <a:xfrm>
            <a:off x="1200695" y="135039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solidFill>
                  <a:schemeClr val="bg1"/>
                </a:solidFill>
                <a:latin typeface="Arial Nova Cond" panose="020B0506020202020204" pitchFamily="34" charset="0"/>
              </a:rPr>
              <a:t>Minden időpillanatban újra tanul az alapján amit eddig ismer, de soha nem tudja, hogy mi lesz a következő lépésben</a:t>
            </a:r>
          </a:p>
        </p:txBody>
      </p:sp>
    </p:spTree>
    <p:extLst>
      <p:ext uri="{BB962C8B-B14F-4D97-AF65-F5344CB8AC3E}">
        <p14:creationId xmlns:p14="http://schemas.microsoft.com/office/powerpoint/2010/main" val="85399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9640" fill="hold"/>
                                        <p:tgtEl>
                                          <p:spTgt spid="4"/>
                                        </p:tgtEl>
                                      </p:cBhvr>
                                    </p:cmd>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4"/>
                </p:tgtEl>
              </p:cMediaNode>
            </p:video>
            <p:seq concurrent="1" nextAc="seek">
              <p:cTn id="38" restart="whenNotActive" fill="hold" evtFilter="cancelBubble" nodeType="interactiveSeq">
                <p:stCondLst>
                  <p:cond evt="onClick" delay="0">
                    <p:tgtEl>
                      <p:spTgt spid="4"/>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4"/>
                                        </p:tgtEl>
                                      </p:cBhvr>
                                    </p:cmd>
                                  </p:childTnLst>
                                </p:cTn>
                              </p:par>
                            </p:childTnLst>
                          </p:cTn>
                        </p:par>
                      </p:childTnLst>
                    </p:cTn>
                  </p:par>
                </p:childTnLst>
              </p:cTn>
              <p:nextCondLst>
                <p:cond evt="onClick" delay="0">
                  <p:tgtEl>
                    <p:spTgt spid="4"/>
                  </p:tgtEl>
                </p:cond>
              </p:nextCondLst>
            </p:seq>
          </p:childTnLst>
        </p:cTn>
      </p:par>
    </p:tnLst>
    <p:bldLst>
      <p:bldP spid="15" grpId="0" animBg="1"/>
      <p:bldP spid="18" grpId="0" animBg="1"/>
      <p:bldP spid="20" grpId="0" animBg="1"/>
      <p:bldP spid="11"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Kép 16">
            <a:extLst>
              <a:ext uri="{FF2B5EF4-FFF2-40B4-BE49-F238E27FC236}">
                <a16:creationId xmlns:a16="http://schemas.microsoft.com/office/drawing/2014/main" id="{4F39EF1C-7F6F-4A46-8F8C-695996B4BC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
        <p:nvSpPr>
          <p:cNvPr id="10" name="Téglalap: szamárfül 9">
            <a:extLst>
              <a:ext uri="{FF2B5EF4-FFF2-40B4-BE49-F238E27FC236}">
                <a16:creationId xmlns:a16="http://schemas.microsoft.com/office/drawing/2014/main" id="{215C8FC1-4ECD-4AAA-BC1D-37140E2F5E3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56: az itteni grafikon nem egyezik az elozo slide-beli grafikonnal :)</a:t>
            </a:r>
            <a:endParaRPr lang="hu-HU" sz="1200" dirty="0">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AC0827A9-2657-4516-9A59-CA335A8F5CC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:DD</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err="1">
                <a:solidFill>
                  <a:srgbClr val="000000"/>
                </a:solidFill>
                <a:latin typeface="Arial Nova Cond" panose="020B0506020202020204" pitchFamily="34" charset="0"/>
              </a:rPr>
              <a:t>Baz</a:t>
            </a:r>
            <a:r>
              <a:rPr lang="hu-HU" sz="1200" dirty="0">
                <a:solidFill>
                  <a:srgbClr val="000000"/>
                </a:solidFill>
                <a:latin typeface="Arial Nova Cond" panose="020B0506020202020204" pitchFamily="34" charset="0"/>
              </a:rPr>
              <a:t>, tudtam, hogy nem kerüli el a figyelmedet, már amikor beraktam. </a:t>
            </a:r>
            <a:r>
              <a:rPr lang="hu-HU" sz="1200" dirty="0">
                <a:solidFill>
                  <a:srgbClr val="000000"/>
                </a:solidFill>
                <a:latin typeface="Arial Nova Cond" panose="020B0506020202020204" pitchFamily="34" charset="0"/>
                <a:sym typeface="Wingdings" panose="05000000000000000000" pitchFamily="2" charset="2"/>
              </a:rPr>
              <a:t> Igen sajnos két különböző futáson végeztem képernyőmentést.</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2EEF51FF-C0F4-4394-8C73-70F832EBFA91}"/>
              </a:ext>
            </a:extLst>
          </p:cNvPr>
          <p:cNvSpPr/>
          <p:nvPr/>
        </p:nvSpPr>
        <p:spPr>
          <a:xfrm>
            <a:off x="2141907" y="338516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Most, hogy</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a:t>
            </a:r>
            <a:r>
              <a:rPr lang="hu-HU" sz="1200" dirty="0" err="1">
                <a:solidFill>
                  <a:srgbClr val="000000"/>
                </a:solidFill>
                <a:latin typeface="Arial Nova Cond" panose="020B0506020202020204" pitchFamily="34" charset="0"/>
              </a:rPr>
              <a:t>WebApp</a:t>
            </a:r>
            <a:r>
              <a:rPr lang="hu-HU" sz="1200" dirty="0">
                <a:solidFill>
                  <a:srgbClr val="000000"/>
                </a:solidFill>
                <a:latin typeface="Arial Nova Cond" panose="020B0506020202020204" pitchFamily="34" charset="0"/>
              </a:rPr>
              <a:t> már 90%-ban kész van a jövő héttől pontosan a szimulációs &lt;</a:t>
            </a:r>
            <a:r>
              <a:rPr lang="hu-HU" sz="1200" dirty="0" err="1">
                <a:solidFill>
                  <a:srgbClr val="000000"/>
                </a:solidFill>
                <a:latin typeface="Arial Nova Cond" panose="020B0506020202020204" pitchFamily="34" charset="0"/>
              </a:rPr>
              <a:t>Phyton</a:t>
            </a:r>
            <a:r>
              <a:rPr lang="hu-HU" sz="1200" dirty="0">
                <a:solidFill>
                  <a:srgbClr val="000000"/>
                </a:solidFill>
                <a:latin typeface="Arial Nova Cond" panose="020B0506020202020204" pitchFamily="34" charset="0"/>
              </a:rPr>
              <a:t>&gt; programra szeretnék </a:t>
            </a:r>
            <a:r>
              <a:rPr lang="hu-HU" sz="1200" dirty="0" err="1">
                <a:solidFill>
                  <a:srgbClr val="000000"/>
                </a:solidFill>
                <a:latin typeface="Arial Nova Cond" panose="020B0506020202020204" pitchFamily="34" charset="0"/>
              </a:rPr>
              <a:t>koncenrálni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67A731F0-7A94-4B52-A256-B4DABDD4F052}"/>
              </a:ext>
            </a:extLst>
          </p:cNvPr>
          <p:cNvSpPr/>
          <p:nvPr/>
        </p:nvSpPr>
        <p:spPr>
          <a:xfrm>
            <a:off x="4827181"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Azon belül is</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a futások eredményei értelmes és követhető módon kerüljenek tárolásra (ennek nagy hasznát fogom venni a későbbi kiértékeléseknél)</a:t>
            </a:r>
            <a:endParaRPr lang="hu-HU" sz="1200" dirty="0">
              <a:solidFill>
                <a:schemeClr val="bg1"/>
              </a:solidFill>
              <a:latin typeface="Arial Nova Cond" panose="020B0506020202020204" pitchFamily="34" charset="0"/>
            </a:endParaRP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7511328"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Eddig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prototípuson dolgoztam, hogy tényleg az történjen aminek történni kell. Nem volt egyszerű feladat – és közben jött néhány új ötlet is (l</a:t>
            </a:r>
            <a:r>
              <a:rPr lang="hu-HU" sz="1200" dirty="0">
                <a:solidFill>
                  <a:schemeClr val="bg1"/>
                </a:solidFill>
                <a:latin typeface="Arial Nova Cond" panose="020B0506020202020204" pitchFamily="34" charset="0"/>
              </a:rPr>
              <a:t>ásd később hipotézis címszó alatt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6660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3"/>
          </a:xfrm>
          <a:prstGeom prst="rect">
            <a:avLst/>
          </a:prstGeom>
        </p:spPr>
      </p:pic>
      <p:sp>
        <p:nvSpPr>
          <p:cNvPr id="4" name="Téglalap 3">
            <a:extLst>
              <a:ext uri="{FF2B5EF4-FFF2-40B4-BE49-F238E27FC236}">
                <a16:creationId xmlns:a16="http://schemas.microsoft.com/office/drawing/2014/main" id="{732A9979-4421-4B28-ABF2-B30C148793EC}"/>
              </a:ext>
            </a:extLst>
          </p:cNvPr>
          <p:cNvSpPr/>
          <p:nvPr/>
        </p:nvSpPr>
        <p:spPr>
          <a:xfrm>
            <a:off x="10389707" y="1233307"/>
            <a:ext cx="1232452" cy="2106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Kérdés,</a:t>
            </a:r>
            <a:r>
              <a:rPr lang="hu-HU" dirty="0">
                <a:solidFill>
                  <a:schemeClr val="tx1"/>
                </a:solidFill>
                <a:latin typeface="Calibri Light" panose="020F0302020204030204" pitchFamily="34" charset="0"/>
                <a:cs typeface="Calibri Light" panose="020F0302020204030204" pitchFamily="34" charset="0"/>
              </a:rPr>
              <a:t> mivel a mozgást koordináló neurális háló folyamatosan &lt;&lt; az új adatok előállásával együtt &gt;&gt; tanul, ezért azt várnánk tőle, hogy idővel tökéletesen az út közepén tudja tartani magát.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Más szavakkal az út közepétől mért távolsága idővel csökken.</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Erről lesz későbbi ábra.</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2" y="1687447"/>
            <a:ext cx="734366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Mivel,</a:t>
            </a:r>
            <a:r>
              <a:rPr lang="hu-HU" dirty="0">
                <a:solidFill>
                  <a:schemeClr val="tx1"/>
                </a:solidFill>
                <a:latin typeface="Calibri Light" panose="020F0302020204030204" pitchFamily="34" charset="0"/>
                <a:cs typeface="Calibri Light" panose="020F0302020204030204" pitchFamily="34" charset="0"/>
              </a:rPr>
              <a:t> az út egy viszonylag egyszerű képlet alapján állt elő  </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*(sin(</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180</a:t>
            </a:r>
            <a:r>
              <a:rPr lang="hu-HU" sz="1400" b="0" dirty="0">
                <a:solidFill>
                  <a:srgbClr val="000000"/>
                </a:solidFill>
                <a:effectLst/>
                <a:latin typeface="Courier New" panose="02070309020205020404" pitchFamily="49" charset="0"/>
              </a:rPr>
              <a:t>)) + </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0.3</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 * cos(</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30</a:t>
            </a:r>
            <a:r>
              <a:rPr lang="hu-HU" sz="1400" b="0" dirty="0">
                <a:solidFill>
                  <a:srgbClr val="000000"/>
                </a:solidFill>
                <a:effectLst/>
                <a:latin typeface="Courier New" panose="02070309020205020404" pitchFamily="49" charset="0"/>
              </a:rPr>
              <a:t>) + </a:t>
            </a:r>
            <a:r>
              <a:rPr lang="hu-HU" sz="1400" b="0" dirty="0">
                <a:solidFill>
                  <a:srgbClr val="09885A"/>
                </a:solidFill>
                <a:effectLst/>
                <a:latin typeface="Courier New" panose="02070309020205020404" pitchFamily="49" charset="0"/>
              </a:rPr>
              <a:t>50</a:t>
            </a:r>
            <a:r>
              <a:rPr lang="hu-HU" sz="1400" b="0" dirty="0">
                <a:solidFill>
                  <a:srgbClr val="000000"/>
                </a:solidFill>
                <a:effectLst/>
                <a:latin typeface="Courier New" panose="02070309020205020404" pitchFamily="49" charset="0"/>
              </a:rPr>
              <a:t> * sin(</a:t>
            </a:r>
            <a:r>
              <a:rPr lang="hu-HU" sz="1400" b="0" dirty="0">
                <a:solidFill>
                  <a:srgbClr val="001080"/>
                </a:solidFill>
                <a:effectLst/>
                <a:latin typeface="Courier New" panose="02070309020205020404" pitchFamily="49" charset="0"/>
              </a:rPr>
              <a:t>x</a:t>
            </a:r>
            <a:r>
              <a:rPr lang="hu-HU" sz="1400" b="0" dirty="0">
                <a:solidFill>
                  <a:srgbClr val="000000"/>
                </a:solidFill>
                <a:effectLst/>
                <a:latin typeface="Courier New" panose="02070309020205020404" pitchFamily="49" charset="0"/>
              </a:rPr>
              <a:t>/</a:t>
            </a:r>
            <a:r>
              <a:rPr lang="hu-HU" sz="1400" b="0" dirty="0">
                <a:solidFill>
                  <a:srgbClr val="09885A"/>
                </a:solidFill>
                <a:effectLst/>
                <a:latin typeface="Courier New" panose="02070309020205020404" pitchFamily="49" charset="0"/>
              </a:rPr>
              <a:t>90</a:t>
            </a:r>
            <a:r>
              <a:rPr lang="hu-HU" sz="1400" b="0" dirty="0">
                <a:solidFill>
                  <a:srgbClr val="000000"/>
                </a:solidFill>
                <a:effectLst/>
                <a:latin typeface="Courier New" panose="02070309020205020404" pitchFamily="49" charset="0"/>
              </a:rPr>
              <a:t>)</a:t>
            </a:r>
            <a:br>
              <a:rPr lang="hu-HU" sz="1400" b="0" dirty="0">
                <a:solidFill>
                  <a:srgbClr val="000000"/>
                </a:solidFill>
                <a:effectLst/>
                <a:latin typeface="Courier New" panose="02070309020205020404" pitchFamily="49" charset="0"/>
              </a:rPr>
            </a:br>
            <a:r>
              <a:rPr lang="hu-HU" dirty="0">
                <a:solidFill>
                  <a:schemeClr val="tx1"/>
                </a:solidFill>
                <a:latin typeface="Calibri Light" panose="020F0302020204030204" pitchFamily="34" charset="0"/>
                <a:cs typeface="Calibri Light" panose="020F0302020204030204" pitchFamily="34" charset="0"/>
              </a:rPr>
              <a:t>a neurális hálótól azt várjuk, hogy idővel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rátaláljon a szenzorok értéke és a fent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leírt függvény közötti összefüggésre.</a:t>
            </a: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853914" y="314134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Azt várnánk, hogy</a:t>
            </a:r>
            <a:br>
              <a:rPr lang="hu-HU" sz="1200" dirty="0">
                <a:latin typeface="Arial Nova Cond" panose="020B0506020202020204" pitchFamily="34" charset="0"/>
              </a:rPr>
            </a:br>
            <a:r>
              <a:rPr lang="hu-HU" sz="1200" dirty="0">
                <a:latin typeface="Arial Nova Cond" panose="020B0506020202020204" pitchFamily="34" charset="0"/>
              </a:rPr>
              <a:t>az elején megfigyelhető nagy ingadozások idővel csökkennek</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D3220A81-F885-498B-85EA-1F134F597438}"/>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És idővel egyre közelebb tudja magát tartani az út közepéhez.</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Erről számszerű ábrát lásd. később</a:t>
            </a:r>
            <a:endParaRPr lang="hu-HU" sz="1200" dirty="0">
              <a:solidFill>
                <a:schemeClr val="bg1"/>
              </a:solidFill>
              <a:latin typeface="Arial Nova Cond" panose="020B0506020202020204" pitchFamily="34" charset="0"/>
            </a:endParaRPr>
          </a:p>
        </p:txBody>
      </p:sp>
      <p:pic>
        <p:nvPicPr>
          <p:cNvPr id="12" name="Kép 11">
            <a:extLst>
              <a:ext uri="{FF2B5EF4-FFF2-40B4-BE49-F238E27FC236}">
                <a16:creationId xmlns:a16="http://schemas.microsoft.com/office/drawing/2014/main" id="{0DEF7AAB-C2EB-4A17-ACE5-1AD775501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115" y="3092021"/>
            <a:ext cx="2379615" cy="2468497"/>
          </a:xfrm>
          <a:prstGeom prst="rect">
            <a:avLst/>
          </a:prstGeom>
        </p:spPr>
      </p:pic>
      <p:sp>
        <p:nvSpPr>
          <p:cNvPr id="25" name="Szabadkézi sokszög: alakzat 24">
            <a:extLst>
              <a:ext uri="{FF2B5EF4-FFF2-40B4-BE49-F238E27FC236}">
                <a16:creationId xmlns:a16="http://schemas.microsoft.com/office/drawing/2014/main" id="{A66E92EA-797A-4C4D-966B-3683F83BB289}"/>
              </a:ext>
            </a:extLst>
          </p:cNvPr>
          <p:cNvSpPr/>
          <p:nvPr/>
        </p:nvSpPr>
        <p:spPr>
          <a:xfrm>
            <a:off x="6574234" y="300330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neurális hálónak,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de nézzük meg,</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hogy miért.</a:t>
            </a:r>
          </a:p>
        </p:txBody>
      </p:sp>
      <p:sp>
        <p:nvSpPr>
          <p:cNvPr id="26" name="Szabadkézi sokszög: alakzat 25">
            <a:extLst>
              <a:ext uri="{FF2B5EF4-FFF2-40B4-BE49-F238E27FC236}">
                <a16:creationId xmlns:a16="http://schemas.microsoft.com/office/drawing/2014/main" id="{F6041B64-1BA7-4F1A-809A-FCE4CCEDB5AE}"/>
              </a:ext>
            </a:extLst>
          </p:cNvPr>
          <p:cNvSpPr/>
          <p:nvPr/>
        </p:nvSpPr>
        <p:spPr>
          <a:xfrm>
            <a:off x="6662609" y="298332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Ennek ellenére nincs könnyű dolga</a:t>
            </a:r>
          </a:p>
        </p:txBody>
      </p:sp>
    </p:spTree>
    <p:extLst>
      <p:ext uri="{BB962C8B-B14F-4D97-AF65-F5344CB8AC3E}">
        <p14:creationId xmlns:p14="http://schemas.microsoft.com/office/powerpoint/2010/main" val="198786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5"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556" y="1968499"/>
            <a:ext cx="11898886" cy="4715542"/>
          </a:xfrm>
          <a:prstGeom prst="rect">
            <a:avLst/>
          </a:prstGeom>
        </p:spPr>
      </p:pic>
      <p:sp>
        <p:nvSpPr>
          <p:cNvPr id="4" name="Téglalap 3">
            <a:extLst>
              <a:ext uri="{FF2B5EF4-FFF2-40B4-BE49-F238E27FC236}">
                <a16:creationId xmlns:a16="http://schemas.microsoft.com/office/drawing/2014/main" id="{732A9979-4421-4B28-ABF2-B30C148793EC}"/>
              </a:ext>
            </a:extLst>
          </p:cNvPr>
          <p:cNvSpPr/>
          <p:nvPr/>
        </p:nvSpPr>
        <p:spPr>
          <a:xfrm>
            <a:off x="10389707" y="1233307"/>
            <a:ext cx="1232452" cy="2106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71</a:t>
            </a:fld>
            <a:endParaRPr lang="en-GB" dirty="0"/>
          </a:p>
        </p:txBody>
      </p:sp>
      <p:sp>
        <p:nvSpPr>
          <p:cNvPr id="12" name="Szabadkézi sokszög: alakzat 11">
            <a:extLst>
              <a:ext uri="{FF2B5EF4-FFF2-40B4-BE49-F238E27FC236}">
                <a16:creationId xmlns:a16="http://schemas.microsoft.com/office/drawing/2014/main" id="{D174125B-7B27-41D4-A494-7EA2DB1EC8BD}"/>
              </a:ext>
            </a:extLst>
          </p:cNvPr>
          <p:cNvSpPr/>
          <p:nvPr/>
        </p:nvSpPr>
        <p:spPr>
          <a:xfrm>
            <a:off x="2929886"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útnak ezen a részén közel azonos értéket mérnek. Ez azért fontos mert ez alapján tudja, hogy hol van az úton</a:t>
            </a:r>
          </a:p>
        </p:txBody>
      </p:sp>
      <p:sp>
        <p:nvSpPr>
          <p:cNvPr id="13" name="Szabadkézi sokszög: alakzat 12">
            <a:extLst>
              <a:ext uri="{FF2B5EF4-FFF2-40B4-BE49-F238E27FC236}">
                <a16:creationId xmlns:a16="http://schemas.microsoft.com/office/drawing/2014/main" id="{40A5E78B-22DA-463D-961B-6B4E0CC235D9}"/>
              </a:ext>
            </a:extLst>
          </p:cNvPr>
          <p:cNvSpPr/>
          <p:nvPr/>
        </p:nvSpPr>
        <p:spPr>
          <a:xfrm>
            <a:off x="3018261"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Figyeljük meg, hogy a szenzorok az</a:t>
            </a:r>
          </a:p>
        </p:txBody>
      </p:sp>
      <p:pic>
        <p:nvPicPr>
          <p:cNvPr id="20" name="Kép 19">
            <a:extLst>
              <a:ext uri="{FF2B5EF4-FFF2-40B4-BE49-F238E27FC236}">
                <a16:creationId xmlns:a16="http://schemas.microsoft.com/office/drawing/2014/main" id="{366C3E95-AA06-4149-B4E5-7774B2D6F3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9933" y="1961875"/>
            <a:ext cx="11898884" cy="4715542"/>
          </a:xfrm>
          <a:prstGeom prst="rect">
            <a:avLst/>
          </a:prstGeom>
        </p:spPr>
      </p:pic>
      <p:sp>
        <p:nvSpPr>
          <p:cNvPr id="21" name="Szabadkézi sokszög: alakzat 20">
            <a:extLst>
              <a:ext uri="{FF2B5EF4-FFF2-40B4-BE49-F238E27FC236}">
                <a16:creationId xmlns:a16="http://schemas.microsoft.com/office/drawing/2014/main" id="{2F323F55-A19A-47E1-A3C6-4EA772050A40}"/>
              </a:ext>
            </a:extLst>
          </p:cNvPr>
          <p:cNvSpPr/>
          <p:nvPr/>
        </p:nvSpPr>
        <p:spPr>
          <a:xfrm>
            <a:off x="3038823"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Közel azonos középponttól való távol-</a:t>
            </a:r>
            <a:r>
              <a:rPr lang="hu-HU" sz="1000" dirty="0" err="1">
                <a:solidFill>
                  <a:schemeClr val="tx1"/>
                </a:solidFill>
                <a:latin typeface="Arial" panose="020B0604020202020204" pitchFamily="34" charset="0"/>
                <a:cs typeface="Arial" panose="020B0604020202020204" pitchFamily="34" charset="0"/>
              </a:rPr>
              <a:t>sághoz</a:t>
            </a:r>
            <a:r>
              <a:rPr lang="hu-HU" sz="1000" dirty="0">
                <a:solidFill>
                  <a:schemeClr val="tx1"/>
                </a:solidFill>
                <a:latin typeface="Arial" panose="020B0604020202020204" pitchFamily="34" charset="0"/>
                <a:cs typeface="Arial" panose="020B0604020202020204" pitchFamily="34" charset="0"/>
              </a:rPr>
              <a:t> nagyságrendekkel nagyobb szenzoros érték tartozik.</a:t>
            </a:r>
          </a:p>
        </p:txBody>
      </p:sp>
      <p:sp>
        <p:nvSpPr>
          <p:cNvPr id="22" name="Szabadkézi sokszög: alakzat 21">
            <a:extLst>
              <a:ext uri="{FF2B5EF4-FFF2-40B4-BE49-F238E27FC236}">
                <a16:creationId xmlns:a16="http://schemas.microsoft.com/office/drawing/2014/main" id="{03347178-305F-4B50-AAD5-1733434E79D8}"/>
              </a:ext>
            </a:extLst>
          </p:cNvPr>
          <p:cNvSpPr/>
          <p:nvPr/>
        </p:nvSpPr>
        <p:spPr>
          <a:xfrm>
            <a:off x="3127198"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Pár lépéssel később</a:t>
            </a:r>
          </a:p>
        </p:txBody>
      </p:sp>
      <p:cxnSp>
        <p:nvCxnSpPr>
          <p:cNvPr id="7" name="Egyenes összekötő 6">
            <a:extLst>
              <a:ext uri="{FF2B5EF4-FFF2-40B4-BE49-F238E27FC236}">
                <a16:creationId xmlns:a16="http://schemas.microsoft.com/office/drawing/2014/main" id="{3A9D23E5-F5AF-45B8-BDD0-3377DD64631F}"/>
              </a:ext>
            </a:extLst>
          </p:cNvPr>
          <p:cNvCxnSpPr>
            <a:cxnSpLocks/>
          </p:cNvCxnSpPr>
          <p:nvPr/>
        </p:nvCxnSpPr>
        <p:spPr>
          <a:xfrm flipV="1">
            <a:off x="2471734" y="5743575"/>
            <a:ext cx="164306" cy="209277"/>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5" name="Egyenes összekötő 34">
            <a:extLst>
              <a:ext uri="{FF2B5EF4-FFF2-40B4-BE49-F238E27FC236}">
                <a16:creationId xmlns:a16="http://schemas.microsoft.com/office/drawing/2014/main" id="{027B7066-E7B9-4E42-B7F7-1EF9F8B6E197}"/>
              </a:ext>
            </a:extLst>
          </p:cNvPr>
          <p:cNvCxnSpPr/>
          <p:nvPr/>
        </p:nvCxnSpPr>
        <p:spPr>
          <a:xfrm flipV="1">
            <a:off x="2488758" y="5216056"/>
            <a:ext cx="638440" cy="815008"/>
          </a:xfrm>
          <a:prstGeom prst="line">
            <a:avLst/>
          </a:prstGeom>
        </p:spPr>
        <p:style>
          <a:lnRef idx="1">
            <a:schemeClr val="dk1"/>
          </a:lnRef>
          <a:fillRef idx="0">
            <a:schemeClr val="dk1"/>
          </a:fillRef>
          <a:effectRef idx="0">
            <a:schemeClr val="dk1"/>
          </a:effectRef>
          <a:fontRef idx="minor">
            <a:schemeClr val="tx1"/>
          </a:fontRef>
        </p:style>
      </p:cxnSp>
      <p:sp>
        <p:nvSpPr>
          <p:cNvPr id="37" name="Szabadkézi sokszög: alakzat 36">
            <a:extLst>
              <a:ext uri="{FF2B5EF4-FFF2-40B4-BE49-F238E27FC236}">
                <a16:creationId xmlns:a16="http://schemas.microsoft.com/office/drawing/2014/main" id="{92752B5C-29D6-4D40-8BB9-BDC229DEDEDB}"/>
              </a:ext>
            </a:extLst>
          </p:cNvPr>
          <p:cNvSpPr/>
          <p:nvPr/>
        </p:nvSpPr>
        <p:spPr>
          <a:xfrm>
            <a:off x="5741813" y="546984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szenzoros értékhez azonos kimenet &lt;&lt; a középponttól mért távolság &gt;&gt; tartozik.</a:t>
            </a:r>
          </a:p>
        </p:txBody>
      </p:sp>
      <p:sp>
        <p:nvSpPr>
          <p:cNvPr id="38" name="Szabadkézi sokszög: alakzat 37">
            <a:extLst>
              <a:ext uri="{FF2B5EF4-FFF2-40B4-BE49-F238E27FC236}">
                <a16:creationId xmlns:a16="http://schemas.microsoft.com/office/drawing/2014/main" id="{39412DFA-EB49-44BA-9217-F55DB56E7903}"/>
              </a:ext>
            </a:extLst>
          </p:cNvPr>
          <p:cNvSpPr/>
          <p:nvPr/>
        </p:nvSpPr>
        <p:spPr>
          <a:xfrm>
            <a:off x="5830188" y="54498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Tehát két teljesen különböző</a:t>
            </a:r>
          </a:p>
        </p:txBody>
      </p:sp>
      <p:pic>
        <p:nvPicPr>
          <p:cNvPr id="39" name="Kép 38">
            <a:extLst>
              <a:ext uri="{FF2B5EF4-FFF2-40B4-BE49-F238E27FC236}">
                <a16:creationId xmlns:a16="http://schemas.microsoft.com/office/drawing/2014/main" id="{5A601C68-3A7B-43DD-830B-756FB6B327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1861" y="1963803"/>
            <a:ext cx="11898884" cy="4715541"/>
          </a:xfrm>
          <a:prstGeom prst="rect">
            <a:avLst/>
          </a:prstGeom>
        </p:spPr>
      </p:pic>
      <p:sp>
        <p:nvSpPr>
          <p:cNvPr id="40" name="Szabadkézi sokszög: alakzat 39">
            <a:extLst>
              <a:ext uri="{FF2B5EF4-FFF2-40B4-BE49-F238E27FC236}">
                <a16:creationId xmlns:a16="http://schemas.microsoft.com/office/drawing/2014/main" id="{C4DE73F8-A94E-4A87-AE5F-73FB22F49C24}"/>
              </a:ext>
            </a:extLst>
          </p:cNvPr>
          <p:cNvSpPr/>
          <p:nvPr/>
        </p:nvSpPr>
        <p:spPr>
          <a:xfrm>
            <a:off x="5653438" y="35968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Csak, hogy értsük. A ball szenzor értéke és középpont közötti leképezést nem lehet lineárisan megtenni.</a:t>
            </a:r>
          </a:p>
        </p:txBody>
      </p:sp>
      <p:sp>
        <p:nvSpPr>
          <p:cNvPr id="41" name="Szabadkézi sokszög: alakzat 40">
            <a:extLst>
              <a:ext uri="{FF2B5EF4-FFF2-40B4-BE49-F238E27FC236}">
                <a16:creationId xmlns:a16="http://schemas.microsoft.com/office/drawing/2014/main" id="{9AFBD19E-55DA-4858-A19E-1A39FC8136E8}"/>
              </a:ext>
            </a:extLst>
          </p:cNvPr>
          <p:cNvSpPr/>
          <p:nvPr/>
        </p:nvSpPr>
        <p:spPr>
          <a:xfrm>
            <a:off x="5741813" y="357691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Még egy extrém helyzet</a:t>
            </a:r>
          </a:p>
        </p:txBody>
      </p:sp>
      <p:cxnSp>
        <p:nvCxnSpPr>
          <p:cNvPr id="43" name="Egyenes összekötő 42">
            <a:extLst>
              <a:ext uri="{FF2B5EF4-FFF2-40B4-BE49-F238E27FC236}">
                <a16:creationId xmlns:a16="http://schemas.microsoft.com/office/drawing/2014/main" id="{899EC919-8357-4316-856A-20119694EFC0}"/>
              </a:ext>
            </a:extLst>
          </p:cNvPr>
          <p:cNvCxnSpPr/>
          <p:nvPr/>
        </p:nvCxnSpPr>
        <p:spPr>
          <a:xfrm flipV="1">
            <a:off x="4672932" y="3919454"/>
            <a:ext cx="956930" cy="1242576"/>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778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2" grpId="0" animBg="1"/>
      <p:bldP spid="37" grpId="0" animBg="1"/>
      <p:bldP spid="38" grpId="0" animBg="1"/>
      <p:bldP spid="40" grpId="0" animBg="1"/>
      <p:bldP spid="4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ni_trace">
            <a:hlinkClick r:id="" action="ppaction://media"/>
            <a:extLst>
              <a:ext uri="{FF2B5EF4-FFF2-40B4-BE49-F238E27FC236}">
                <a16:creationId xmlns:a16="http://schemas.microsoft.com/office/drawing/2014/main" id="{2082EDDF-8E56-40F4-BF62-8818E00728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180" t="7497" r="8327" b="-1923"/>
          <a:stretch/>
        </p:blipFill>
        <p:spPr>
          <a:xfrm>
            <a:off x="150394" y="1865459"/>
            <a:ext cx="12022560" cy="535788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72</a:t>
            </a:fld>
            <a:endParaRPr lang="en-GB" dirty="0"/>
          </a:p>
        </p:txBody>
      </p:sp>
      <p:sp>
        <p:nvSpPr>
          <p:cNvPr id="40" name="Szabadkézi sokszög: alakzat 39">
            <a:extLst>
              <a:ext uri="{FF2B5EF4-FFF2-40B4-BE49-F238E27FC236}">
                <a16:creationId xmlns:a16="http://schemas.microsoft.com/office/drawing/2014/main" id="{C4DE73F8-A94E-4A87-AE5F-73FB22F49C24}"/>
              </a:ext>
            </a:extLst>
          </p:cNvPr>
          <p:cNvSpPr/>
          <p:nvPr/>
        </p:nvSpPr>
        <p:spPr>
          <a:xfrm>
            <a:off x="6767863" y="454578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Vízszintes tengelyen az idő.</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Függőleges tengelyen a lépés nagysága.</a:t>
            </a:r>
          </a:p>
        </p:txBody>
      </p:sp>
      <p:sp>
        <p:nvSpPr>
          <p:cNvPr id="41" name="Szabadkézi sokszög: alakzat 40">
            <a:extLst>
              <a:ext uri="{FF2B5EF4-FFF2-40B4-BE49-F238E27FC236}">
                <a16:creationId xmlns:a16="http://schemas.microsoft.com/office/drawing/2014/main" id="{9AFBD19E-55DA-4858-A19E-1A39FC8136E8}"/>
              </a:ext>
            </a:extLst>
          </p:cNvPr>
          <p:cNvSpPr/>
          <p:nvPr/>
        </p:nvSpPr>
        <p:spPr>
          <a:xfrm>
            <a:off x="6856238" y="452580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alsó ábrán</a:t>
            </a:r>
          </a:p>
        </p:txBody>
      </p:sp>
      <p:sp>
        <p:nvSpPr>
          <p:cNvPr id="8" name="Téglalap 7">
            <a:extLst>
              <a:ext uri="{FF2B5EF4-FFF2-40B4-BE49-F238E27FC236}">
                <a16:creationId xmlns:a16="http://schemas.microsoft.com/office/drawing/2014/main" id="{7056DF1A-B586-4B7F-A54E-0FD9BC44F41D}"/>
              </a:ext>
            </a:extLst>
          </p:cNvPr>
          <p:cNvSpPr/>
          <p:nvPr/>
        </p:nvSpPr>
        <p:spPr>
          <a:xfrm>
            <a:off x="503463" y="209005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egy korábbi gondolatmenetemhez.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Ezen az ábrán már azt is ábrázoltam, milyen lépések tesz meg a döntéshozó algoritmus, amelyeket az ábrán </a:t>
            </a:r>
            <a:r>
              <a:rPr lang="hu-HU" b="1" dirty="0">
                <a:solidFill>
                  <a:srgbClr val="AA0286"/>
                </a:solidFill>
                <a:latin typeface="Calibri Light" panose="020F0302020204030204" pitchFamily="34" charset="0"/>
                <a:cs typeface="Calibri Light" panose="020F0302020204030204" pitchFamily="34" charset="0"/>
              </a:rPr>
              <a:t>rózsaszín</a:t>
            </a:r>
            <a:r>
              <a:rPr lang="hu-HU" dirty="0">
                <a:solidFill>
                  <a:schemeClr val="tx1"/>
                </a:solidFill>
                <a:latin typeface="Calibri Light" panose="020F0302020204030204" pitchFamily="34" charset="0"/>
                <a:cs typeface="Calibri Light" panose="020F0302020204030204" pitchFamily="34" charset="0"/>
              </a:rPr>
              <a:t> vonallal, nem méretarányosan ábrázoltam.</a:t>
            </a:r>
          </a:p>
        </p:txBody>
      </p:sp>
      <p:pic>
        <p:nvPicPr>
          <p:cNvPr id="9" name="ani_y_move">
            <a:hlinkClick r:id="" action="ppaction://media"/>
            <a:extLst>
              <a:ext uri="{FF2B5EF4-FFF2-40B4-BE49-F238E27FC236}">
                <a16:creationId xmlns:a16="http://schemas.microsoft.com/office/drawing/2014/main" id="{72894D5A-CB5C-4342-BE17-AA5035632EC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20379" y="1924092"/>
            <a:ext cx="7200901" cy="4114800"/>
          </a:xfrm>
          <a:prstGeom prst="rect">
            <a:avLst/>
          </a:prstGeom>
        </p:spPr>
      </p:pic>
      <p:sp>
        <p:nvSpPr>
          <p:cNvPr id="25" name="Szabadkézi sokszög: alakzat 24">
            <a:extLst>
              <a:ext uri="{FF2B5EF4-FFF2-40B4-BE49-F238E27FC236}">
                <a16:creationId xmlns:a16="http://schemas.microsoft.com/office/drawing/2014/main" id="{71012820-84B1-40B6-A3AC-54AD8DC4AA46}"/>
              </a:ext>
            </a:extLst>
          </p:cNvPr>
          <p:cNvSpPr/>
          <p:nvPr/>
        </p:nvSpPr>
        <p:spPr>
          <a:xfrm>
            <a:off x="2698202" y="35968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Csak a lépések nagyságával és irányával.</a:t>
            </a:r>
          </a:p>
        </p:txBody>
      </p:sp>
      <p:sp>
        <p:nvSpPr>
          <p:cNvPr id="26" name="Szabadkézi sokszög: alakzat 25">
            <a:extLst>
              <a:ext uri="{FF2B5EF4-FFF2-40B4-BE49-F238E27FC236}">
                <a16:creationId xmlns:a16="http://schemas.microsoft.com/office/drawing/2014/main" id="{243629CB-696C-4497-A476-7955F7AB9898}"/>
              </a:ext>
            </a:extLst>
          </p:cNvPr>
          <p:cNvSpPr/>
          <p:nvPr/>
        </p:nvSpPr>
        <p:spPr>
          <a:xfrm>
            <a:off x="2786577" y="357691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 a futás</a:t>
            </a:r>
          </a:p>
        </p:txBody>
      </p:sp>
      <p:pic>
        <p:nvPicPr>
          <p:cNvPr id="27" name="Kép 26">
            <a:extLst>
              <a:ext uri="{FF2B5EF4-FFF2-40B4-BE49-F238E27FC236}">
                <a16:creationId xmlns:a16="http://schemas.microsoft.com/office/drawing/2014/main" id="{B797A2C8-9832-49E6-B70F-1765E92EE3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9131" y="4519093"/>
            <a:ext cx="491942" cy="575423"/>
          </a:xfrm>
          <a:prstGeom prst="rect">
            <a:avLst/>
          </a:prstGeom>
        </p:spPr>
      </p:pic>
    </p:spTree>
    <p:extLst>
      <p:ext uri="{BB962C8B-B14F-4D97-AF65-F5344CB8AC3E}">
        <p14:creationId xmlns:p14="http://schemas.microsoft.com/office/powerpoint/2010/main" val="84004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52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accel="50000" decel="50000" fill="hold" nodeType="withEffect">
                                  <p:stCondLst>
                                    <p:cond delay="0"/>
                                  </p:stCondLst>
                                  <p:childTnLst>
                                    <p:animMotion origin="layout" path="M -2.29167E-6 4.07407E-6 L 0.10742 -0.06412 " pathEditMode="relative" rAng="0" ptsTypes="AA">
                                      <p:cBhvr>
                                        <p:cTn id="19" dur="1100" fill="hold"/>
                                        <p:tgtEl>
                                          <p:spTgt spid="27"/>
                                        </p:tgtEl>
                                        <p:attrNameLst>
                                          <p:attrName>ppt_x</p:attrName>
                                          <p:attrName>ppt_y</p:attrName>
                                        </p:attrNameLst>
                                      </p:cBhvr>
                                      <p:rCtr x="5365" y="-3218"/>
                                    </p:animMotion>
                                  </p:childTnLst>
                                </p:cTn>
                              </p:par>
                            </p:childTnLst>
                          </p:cTn>
                        </p:par>
                        <p:par>
                          <p:cTn id="20" fill="hold">
                            <p:stCondLst>
                              <p:cond delay="1100"/>
                            </p:stCondLst>
                            <p:childTnLst>
                              <p:par>
                                <p:cTn id="21" presetID="26" presetClass="emph" presetSubtype="0" fill="hold" nodeType="afterEffect">
                                  <p:stCondLst>
                                    <p:cond delay="0"/>
                                  </p:stCondLst>
                                  <p:childTnLst>
                                    <p:animEffect transition="out" filter="fade">
                                      <p:cBhvr>
                                        <p:cTn id="22" dur="500" tmFilter="0, 0; .2, .5; .8, .5; 1, 0"/>
                                        <p:tgtEl>
                                          <p:spTgt spid="27"/>
                                        </p:tgtEl>
                                      </p:cBhvr>
                                    </p:animEffect>
                                    <p:animScale>
                                      <p:cBhvr>
                                        <p:cTn id="23" dur="250" autoRev="1" fill="hold"/>
                                        <p:tgtEl>
                                          <p:spTgt spid="27"/>
                                        </p:tgtEl>
                                      </p:cBhvr>
                                      <p:by x="105000" y="105000"/>
                                    </p:animScale>
                                  </p:childTnLst>
                                </p:cTn>
                              </p:par>
                            </p:childTnLst>
                          </p:cTn>
                        </p:par>
                        <p:par>
                          <p:cTn id="24" fill="hold">
                            <p:stCondLst>
                              <p:cond delay="1600"/>
                            </p:stCondLst>
                            <p:childTnLst>
                              <p:par>
                                <p:cTn id="25" presetID="10" presetClass="exit" presetSubtype="0" fill="hold" nodeType="after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 presetClass="mediacall" presetSubtype="0" fill="hold" nodeType="afterEffect">
                                  <p:stCondLst>
                                    <p:cond delay="0"/>
                                  </p:stCondLst>
                                  <p:childTnLst>
                                    <p:cmd type="call" cmd="playFrom(0.0)">
                                      <p:cBhvr>
                                        <p:cTn id="35" dur="295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6"/>
                </p:tgtEl>
              </p:cMediaNode>
            </p:video>
            <p:seq concurrent="1" nextAc="seek">
              <p:cTn id="37" restart="whenNotActive" fill="hold" evtFilter="cancelBubble" nodeType="interactiveSeq">
                <p:stCondLst>
                  <p:cond evt="onClick" delay="0">
                    <p:tgtEl>
                      <p:spTgt spid="6"/>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6"/>
                                        </p:tgtEl>
                                      </p:cBhvr>
                                    </p:cmd>
                                  </p:childTnLst>
                                </p:cTn>
                              </p:par>
                            </p:childTnLst>
                          </p:cTn>
                        </p:par>
                      </p:childTnLst>
                    </p:cTn>
                  </p:par>
                </p:childTnLst>
              </p:cTn>
              <p:nextCondLst>
                <p:cond evt="onClick" delay="0">
                  <p:tgtEl>
                    <p:spTgt spid="6"/>
                  </p:tgtEl>
                </p:cond>
              </p:nextCondLst>
            </p:seq>
            <p:video>
              <p:cMediaNode vol="80000">
                <p:cTn id="42" fill="hold" display="0">
                  <p:stCondLst>
                    <p:cond delay="indefinite"/>
                  </p:stCondLst>
                </p:cTn>
                <p:tgtEl>
                  <p:spTgt spid="9"/>
                </p:tgtEl>
              </p:cMediaNode>
            </p:video>
          </p:childTnLst>
        </p:cTn>
      </p:par>
    </p:tnLst>
    <p:bldLst>
      <p:bldP spid="25" grpId="0" animBg="1"/>
      <p:bldP spid="26"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églalap: lekerekített 16">
            <a:extLst>
              <a:ext uri="{FF2B5EF4-FFF2-40B4-BE49-F238E27FC236}">
                <a16:creationId xmlns:a16="http://schemas.microsoft.com/office/drawing/2014/main" id="{A0973AD2-97D6-4BAF-B278-7AE61BD3E45D}"/>
              </a:ext>
            </a:extLst>
          </p:cNvPr>
          <p:cNvSpPr/>
          <p:nvPr/>
        </p:nvSpPr>
        <p:spPr>
          <a:xfrm>
            <a:off x="9224653" y="1936739"/>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Háromszög 17">
            <a:extLst>
              <a:ext uri="{FF2B5EF4-FFF2-40B4-BE49-F238E27FC236}">
                <a16:creationId xmlns:a16="http://schemas.microsoft.com/office/drawing/2014/main" id="{B0EF305C-B0C1-4F0D-931E-464142F673AD}"/>
              </a:ext>
            </a:extLst>
          </p:cNvPr>
          <p:cNvSpPr/>
          <p:nvPr/>
        </p:nvSpPr>
        <p:spPr>
          <a:xfrm rot="16200000">
            <a:off x="9099855" y="2375056"/>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Szabadkézi sokszög: alakzat 25">
            <a:extLst>
              <a:ext uri="{FF2B5EF4-FFF2-40B4-BE49-F238E27FC236}">
                <a16:creationId xmlns:a16="http://schemas.microsoft.com/office/drawing/2014/main" id="{DB961EEE-23F4-4167-8482-7B12E52E2C51}"/>
              </a:ext>
            </a:extLst>
          </p:cNvPr>
          <p:cNvSpPr/>
          <p:nvPr/>
        </p:nvSpPr>
        <p:spPr>
          <a:xfrm>
            <a:off x="902916" y="496923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hu-HU" dirty="0"/>
              <a:t>a</a:t>
            </a:r>
          </a:p>
        </p:txBody>
      </p:sp>
      <p:sp>
        <p:nvSpPr>
          <p:cNvPr id="27" name="Felirat: balra mutató nyíllal 26">
            <a:extLst>
              <a:ext uri="{FF2B5EF4-FFF2-40B4-BE49-F238E27FC236}">
                <a16:creationId xmlns:a16="http://schemas.microsoft.com/office/drawing/2014/main" id="{97B45246-128E-45E4-A8FA-94A2FB53CC26}"/>
              </a:ext>
            </a:extLst>
          </p:cNvPr>
          <p:cNvSpPr/>
          <p:nvPr/>
        </p:nvSpPr>
        <p:spPr>
          <a:xfrm>
            <a:off x="8306126" y="350186"/>
            <a:ext cx="3421286" cy="1254488"/>
          </a:xfrm>
          <a:prstGeom prst="leftArrowCallout">
            <a:avLst>
              <a:gd name="adj1" fmla="val 41550"/>
              <a:gd name="adj2" fmla="val 13942"/>
              <a:gd name="adj3" fmla="val 15724"/>
              <a:gd name="adj4" fmla="val 94234"/>
            </a:avLst>
          </a:prstGeom>
          <a:ln>
            <a:solidFill>
              <a:schemeClr val="bg1">
                <a:lumMod val="65000"/>
              </a:schemeClr>
            </a:solidFill>
          </a:ln>
          <a:effectLst>
            <a:outerShdw blurRad="88900" sx="102000" sy="102000" algn="ctr"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pic>
        <p:nvPicPr>
          <p:cNvPr id="28" name="Kép 27">
            <a:extLst>
              <a:ext uri="{FF2B5EF4-FFF2-40B4-BE49-F238E27FC236}">
                <a16:creationId xmlns:a16="http://schemas.microsoft.com/office/drawing/2014/main" id="{E8ABCD53-A372-4720-9758-7A28F62BF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73" y="75075"/>
            <a:ext cx="3124200" cy="1390650"/>
          </a:xfrm>
          <a:prstGeom prst="rect">
            <a:avLst/>
          </a:prstGeom>
        </p:spPr>
      </p:pic>
      <p:sp>
        <p:nvSpPr>
          <p:cNvPr id="31" name="Szabadkézi sokszög: alakzat 30">
            <a:extLst>
              <a:ext uri="{FF2B5EF4-FFF2-40B4-BE49-F238E27FC236}">
                <a16:creationId xmlns:a16="http://schemas.microsoft.com/office/drawing/2014/main" id="{27AEB887-3C41-4623-BC91-01225C0ECD3C}"/>
              </a:ext>
            </a:extLst>
          </p:cNvPr>
          <p:cNvSpPr/>
          <p:nvPr/>
        </p:nvSpPr>
        <p:spPr>
          <a:xfrm>
            <a:off x="902917" y="371864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2" name="Szabadkézi sokszög: alakzat 31">
            <a:extLst>
              <a:ext uri="{FF2B5EF4-FFF2-40B4-BE49-F238E27FC236}">
                <a16:creationId xmlns:a16="http://schemas.microsoft.com/office/drawing/2014/main" id="{09427440-B0C4-40A5-933C-F8B5C8E02846}"/>
              </a:ext>
            </a:extLst>
          </p:cNvPr>
          <p:cNvSpPr/>
          <p:nvPr/>
        </p:nvSpPr>
        <p:spPr>
          <a:xfrm>
            <a:off x="991290" y="371864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a:t>
            </a:r>
          </a:p>
        </p:txBody>
      </p:sp>
      <p:sp>
        <p:nvSpPr>
          <p:cNvPr id="16" name="Téglalap: lekerekített 15">
            <a:extLst>
              <a:ext uri="{FF2B5EF4-FFF2-40B4-BE49-F238E27FC236}">
                <a16:creationId xmlns:a16="http://schemas.microsoft.com/office/drawing/2014/main" id="{948673B6-4708-4428-8358-ECA500A563D5}"/>
              </a:ext>
            </a:extLst>
          </p:cNvPr>
          <p:cNvSpPr/>
          <p:nvPr/>
        </p:nvSpPr>
        <p:spPr>
          <a:xfrm>
            <a:off x="9224653" y="2991858"/>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Háromszög 18">
            <a:extLst>
              <a:ext uri="{FF2B5EF4-FFF2-40B4-BE49-F238E27FC236}">
                <a16:creationId xmlns:a16="http://schemas.microsoft.com/office/drawing/2014/main" id="{DE26FBB8-DFB0-4EC2-AC42-1C8F9FFFC77B}"/>
              </a:ext>
            </a:extLst>
          </p:cNvPr>
          <p:cNvSpPr/>
          <p:nvPr/>
        </p:nvSpPr>
        <p:spPr>
          <a:xfrm rot="5400000">
            <a:off x="11602614" y="3430174"/>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5" name="Szabadkézi sokszög: alakzat 24">
            <a:extLst>
              <a:ext uri="{FF2B5EF4-FFF2-40B4-BE49-F238E27FC236}">
                <a16:creationId xmlns:a16="http://schemas.microsoft.com/office/drawing/2014/main" id="{A24ED78E-3F07-4C3A-AE41-F778501AB44C}"/>
              </a:ext>
            </a:extLst>
          </p:cNvPr>
          <p:cNvSpPr/>
          <p:nvPr/>
        </p:nvSpPr>
        <p:spPr>
          <a:xfrm>
            <a:off x="3807000" y="371959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3" name="Szabadkézi sokszög: alakzat 32">
            <a:extLst>
              <a:ext uri="{FF2B5EF4-FFF2-40B4-BE49-F238E27FC236}">
                <a16:creationId xmlns:a16="http://schemas.microsoft.com/office/drawing/2014/main" id="{B17A832F-5EEF-4703-8969-797273D15A83}"/>
              </a:ext>
            </a:extLst>
          </p:cNvPr>
          <p:cNvSpPr/>
          <p:nvPr/>
        </p:nvSpPr>
        <p:spPr>
          <a:xfrm>
            <a:off x="3895373" y="371864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4" name="Téglalap: lekerekített 33">
            <a:extLst>
              <a:ext uri="{FF2B5EF4-FFF2-40B4-BE49-F238E27FC236}">
                <a16:creationId xmlns:a16="http://schemas.microsoft.com/office/drawing/2014/main" id="{395E1C25-B11F-4948-8F25-D4FF8F53545C}"/>
              </a:ext>
            </a:extLst>
          </p:cNvPr>
          <p:cNvSpPr/>
          <p:nvPr/>
        </p:nvSpPr>
        <p:spPr>
          <a:xfrm>
            <a:off x="6398132" y="371864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5" name="Szabadkézi sokszög: alakzat 34">
            <a:extLst>
              <a:ext uri="{FF2B5EF4-FFF2-40B4-BE49-F238E27FC236}">
                <a16:creationId xmlns:a16="http://schemas.microsoft.com/office/drawing/2014/main" id="{F1F74ECD-7947-4B5A-9ADE-CFAE6F91E054}"/>
              </a:ext>
            </a:extLst>
          </p:cNvPr>
          <p:cNvSpPr/>
          <p:nvPr/>
        </p:nvSpPr>
        <p:spPr>
          <a:xfrm>
            <a:off x="6398132" y="362797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36" name="Téglalap: lekerekített 35">
            <a:extLst>
              <a:ext uri="{FF2B5EF4-FFF2-40B4-BE49-F238E27FC236}">
                <a16:creationId xmlns:a16="http://schemas.microsoft.com/office/drawing/2014/main" id="{6BC0DE18-30F4-4526-81C7-470782D59334}"/>
              </a:ext>
            </a:extLst>
          </p:cNvPr>
          <p:cNvSpPr/>
          <p:nvPr/>
        </p:nvSpPr>
        <p:spPr>
          <a:xfrm>
            <a:off x="9224653" y="4201650"/>
            <a:ext cx="2413373" cy="966019"/>
          </a:xfrm>
          <a:prstGeom prst="roundRect">
            <a:avLst>
              <a:gd name="adj" fmla="val 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41" name="Háromszög 40">
            <a:extLst>
              <a:ext uri="{FF2B5EF4-FFF2-40B4-BE49-F238E27FC236}">
                <a16:creationId xmlns:a16="http://schemas.microsoft.com/office/drawing/2014/main" id="{00B43E76-E2A0-4619-BCFD-3A9DBEB6743E}"/>
              </a:ext>
            </a:extLst>
          </p:cNvPr>
          <p:cNvSpPr/>
          <p:nvPr/>
        </p:nvSpPr>
        <p:spPr>
          <a:xfrm rot="10800000">
            <a:off x="10351234" y="5174003"/>
            <a:ext cx="160210" cy="893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0" name="Szabadkézi sokszög: alakzat 49">
            <a:extLst>
              <a:ext uri="{FF2B5EF4-FFF2-40B4-BE49-F238E27FC236}">
                <a16:creationId xmlns:a16="http://schemas.microsoft.com/office/drawing/2014/main" id="{2E24B168-646B-4F71-AEBD-AD6E103BD7CA}"/>
              </a:ext>
            </a:extLst>
          </p:cNvPr>
          <p:cNvSpPr/>
          <p:nvPr/>
        </p:nvSpPr>
        <p:spPr>
          <a:xfrm>
            <a:off x="6398132" y="491934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51" name="Szabadkézi sokszög: alakzat 50">
            <a:extLst>
              <a:ext uri="{FF2B5EF4-FFF2-40B4-BE49-F238E27FC236}">
                <a16:creationId xmlns:a16="http://schemas.microsoft.com/office/drawing/2014/main" id="{80832623-4FDF-4174-B47B-9173EB4BA617}"/>
              </a:ext>
            </a:extLst>
          </p:cNvPr>
          <p:cNvSpPr/>
          <p:nvPr/>
        </p:nvSpPr>
        <p:spPr>
          <a:xfrm>
            <a:off x="6398132" y="491934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Health </a:t>
            </a:r>
            <a:r>
              <a:rPr lang="hu-HU" sz="1000" dirty="0" err="1">
                <a:solidFill>
                  <a:schemeClr val="tx1"/>
                </a:solidFill>
                <a:latin typeface="Arial" panose="020B0604020202020204" pitchFamily="34" charset="0"/>
                <a:cs typeface="Arial" panose="020B0604020202020204" pitchFamily="34" charset="0"/>
              </a:rPr>
              <a:t>check</a:t>
            </a:r>
            <a:endParaRPr lang="hu-HU" sz="1000" dirty="0">
              <a:solidFill>
                <a:schemeClr val="tx1"/>
              </a:solidFill>
              <a:latin typeface="Arial" panose="020B0604020202020204" pitchFamily="34" charset="0"/>
              <a:cs typeface="Arial" panose="020B0604020202020204" pitchFamily="34" charset="0"/>
            </a:endParaRPr>
          </a:p>
        </p:txBody>
      </p:sp>
      <p:sp>
        <p:nvSpPr>
          <p:cNvPr id="20" name="Szabadkézi sokszög: alakzat 19">
            <a:extLst>
              <a:ext uri="{FF2B5EF4-FFF2-40B4-BE49-F238E27FC236}">
                <a16:creationId xmlns:a16="http://schemas.microsoft.com/office/drawing/2014/main" id="{19B53AFB-5DD7-4961-9C8C-70999FD17E82}"/>
              </a:ext>
            </a:extLst>
          </p:cNvPr>
          <p:cNvSpPr/>
          <p:nvPr/>
        </p:nvSpPr>
        <p:spPr>
          <a:xfrm>
            <a:off x="991290" y="2467359"/>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Vízszintes tengelyen a ball szenzor elmozdulás előtt, függőleges tengelyen az utáni értéke.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1" name="Szabadkézi sokszög: alakzat 20">
            <a:extLst>
              <a:ext uri="{FF2B5EF4-FFF2-40B4-BE49-F238E27FC236}">
                <a16:creationId xmlns:a16="http://schemas.microsoft.com/office/drawing/2014/main" id="{BDD6A8B5-3CC4-4ACB-A868-18EA6384712C}"/>
              </a:ext>
            </a:extLst>
          </p:cNvPr>
          <p:cNvSpPr/>
          <p:nvPr/>
        </p:nvSpPr>
        <p:spPr>
          <a:xfrm>
            <a:off x="991290" y="246735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ábrán</a:t>
            </a:r>
          </a:p>
        </p:txBody>
      </p:sp>
    </p:spTree>
    <p:extLst>
      <p:ext uri="{BB962C8B-B14F-4D97-AF65-F5344CB8AC3E}">
        <p14:creationId xmlns:p14="http://schemas.microsoft.com/office/powerpoint/2010/main" val="20315867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pic>
        <p:nvPicPr>
          <p:cNvPr id="5" name="ani_history">
            <a:hlinkClick r:id="" action="ppaction://media"/>
            <a:extLst>
              <a:ext uri="{FF2B5EF4-FFF2-40B4-BE49-F238E27FC236}">
                <a16:creationId xmlns:a16="http://schemas.microsoft.com/office/drawing/2014/main" id="{492ED64D-4D03-4E8E-98A9-51E9274735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610" t="5447" r="10610" b="882"/>
          <a:stretch/>
        </p:blipFill>
        <p:spPr>
          <a:xfrm>
            <a:off x="215432" y="1476000"/>
            <a:ext cx="11628000" cy="5328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74</a:t>
            </a:fld>
            <a:endParaRPr lang="en-GB" dirty="0"/>
          </a:p>
        </p:txBody>
      </p:sp>
      <p:sp>
        <p:nvSpPr>
          <p:cNvPr id="8" name="Téglalap 7">
            <a:extLst>
              <a:ext uri="{FF2B5EF4-FFF2-40B4-BE49-F238E27FC236}">
                <a16:creationId xmlns:a16="http://schemas.microsoft.com/office/drawing/2014/main" id="{7056DF1A-B586-4B7F-A54E-0FD9BC44F41D}"/>
              </a:ext>
            </a:extLst>
          </p:cNvPr>
          <p:cNvSpPr/>
          <p:nvPr/>
        </p:nvSpPr>
        <p:spPr>
          <a:xfrm>
            <a:off x="503463" y="181332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Ellenőrzés,</a:t>
            </a:r>
            <a:r>
              <a:rPr lang="hu-HU" dirty="0">
                <a:solidFill>
                  <a:schemeClr val="tx1"/>
                </a:solidFill>
                <a:latin typeface="Calibri Light" panose="020F0302020204030204" pitchFamily="34" charset="0"/>
                <a:cs typeface="Calibri Light" panose="020F0302020204030204" pitchFamily="34" charset="0"/>
              </a:rPr>
              <a:t> képen csak arra voltam kíváncsi, hogy egy-egy lépés után &lt;&lt;fel, le&gt;&gt; hogyan alakul az egyes szenzorok értéke.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egész számos helyen </a:t>
            </a:r>
            <a:r>
              <a:rPr lang="hu-HU" dirty="0" err="1">
                <a:solidFill>
                  <a:schemeClr val="tx1"/>
                </a:solidFill>
                <a:latin typeface="Calibri Light" panose="020F0302020204030204" pitchFamily="34" charset="0"/>
                <a:cs typeface="Calibri Light" panose="020F0302020204030204" pitchFamily="34" charset="0"/>
              </a:rPr>
              <a:t>elcsúszhat</a:t>
            </a:r>
            <a:r>
              <a:rPr lang="hu-HU" dirty="0">
                <a:solidFill>
                  <a:schemeClr val="tx1"/>
                </a:solidFill>
                <a:latin typeface="Calibri Light" panose="020F0302020204030204" pitchFamily="34" charset="0"/>
                <a:cs typeface="Calibri Light" panose="020F0302020204030204" pitchFamily="34" charset="0"/>
              </a:rPr>
              <a:t> –  ezért az ilyen viszonylag egyszerű és egyértelmű esetekben is inkább megvizsgálom, hogy mi történik egy-egy lépés során, mert a későbbiek során, több metrika és nagyobb zaj esetén ez már sokkal nehezebb</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lesz.</a:t>
            </a:r>
          </a:p>
        </p:txBody>
      </p:sp>
      <p:pic>
        <p:nvPicPr>
          <p:cNvPr id="4" name="ani_sensorLeftBeforeScaled_vs_sensorLeftAfterScaled_v3">
            <a:hlinkClick r:id="" action="ppaction://media"/>
            <a:extLst>
              <a:ext uri="{FF2B5EF4-FFF2-40B4-BE49-F238E27FC236}">
                <a16:creationId xmlns:a16="http://schemas.microsoft.com/office/drawing/2014/main" id="{8DDF4AFD-CA5F-4DBF-BB71-8844534D490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00089" y="1414247"/>
            <a:ext cx="4286250" cy="3429000"/>
          </a:xfrm>
          <a:prstGeom prst="rect">
            <a:avLst/>
          </a:prstGeom>
        </p:spPr>
      </p:pic>
      <p:sp>
        <p:nvSpPr>
          <p:cNvPr id="28" name="Szabadkézi sokszög: alakzat 27">
            <a:extLst>
              <a:ext uri="{FF2B5EF4-FFF2-40B4-BE49-F238E27FC236}">
                <a16:creationId xmlns:a16="http://schemas.microsoft.com/office/drawing/2014/main" id="{998BCF04-03B9-49D4-ABC0-53F13E7E39C3}"/>
              </a:ext>
            </a:extLst>
          </p:cNvPr>
          <p:cNvSpPr/>
          <p:nvPr/>
        </p:nvSpPr>
        <p:spPr>
          <a:xfrm>
            <a:off x="5140271" y="223578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Vízszintes tengelyen a ball szenzor elmozdulás előtt, függőleges tengelyen az utáni értéke.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9" name="Szabadkézi sokszög: alakzat 28">
            <a:extLst>
              <a:ext uri="{FF2B5EF4-FFF2-40B4-BE49-F238E27FC236}">
                <a16:creationId xmlns:a16="http://schemas.microsoft.com/office/drawing/2014/main" id="{B101D2C1-A955-4B8F-943F-D7721AFA3AB3}"/>
              </a:ext>
            </a:extLst>
          </p:cNvPr>
          <p:cNvSpPr/>
          <p:nvPr/>
        </p:nvSpPr>
        <p:spPr>
          <a:xfrm>
            <a:off x="5140271" y="22357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ábrán</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5051898" y="490019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történik aminek történnie kell. Fel-felé lépés esetén a </a:t>
            </a:r>
            <a:r>
              <a:rPr lang="hu-HU" sz="1000" dirty="0" err="1">
                <a:solidFill>
                  <a:schemeClr val="tx1"/>
                </a:solidFill>
                <a:latin typeface="Arial" panose="020B0604020202020204" pitchFamily="34" charset="0"/>
                <a:cs typeface="Arial" panose="020B0604020202020204" pitchFamily="34" charset="0"/>
              </a:rPr>
              <a:t>Before</a:t>
            </a:r>
            <a:r>
              <a:rPr lang="hu-HU" sz="1000" dirty="0">
                <a:solidFill>
                  <a:schemeClr val="tx1"/>
                </a:solidFill>
                <a:latin typeface="Arial" panose="020B0604020202020204" pitchFamily="34" charset="0"/>
                <a:cs typeface="Arial" panose="020B0604020202020204" pitchFamily="34" charset="0"/>
              </a:rPr>
              <a:t> értéből az </a:t>
            </a:r>
            <a:r>
              <a:rPr lang="hu-HU" sz="1000" dirty="0" err="1">
                <a:solidFill>
                  <a:schemeClr val="tx1"/>
                </a:solidFill>
                <a:latin typeface="Arial" panose="020B0604020202020204" pitchFamily="34" charset="0"/>
                <a:cs typeface="Arial" panose="020B0604020202020204" pitchFamily="34" charset="0"/>
              </a:rPr>
              <a:t>After</a:t>
            </a:r>
            <a:r>
              <a:rPr lang="hu-HU" sz="1000" dirty="0">
                <a:solidFill>
                  <a:schemeClr val="tx1"/>
                </a:solidFill>
                <a:latin typeface="Arial" panose="020B0604020202020204" pitchFamily="34" charset="0"/>
                <a:cs typeface="Arial" panose="020B0604020202020204" pitchFamily="34" charset="0"/>
              </a:rPr>
              <a:t> értéke csökken és fordítva.</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5140271" y="48992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Összefoglalva</a:t>
            </a:r>
          </a:p>
        </p:txBody>
      </p:sp>
      <p:sp>
        <p:nvSpPr>
          <p:cNvPr id="25" name="Téglalap: lekerekített 24">
            <a:extLst>
              <a:ext uri="{FF2B5EF4-FFF2-40B4-BE49-F238E27FC236}">
                <a16:creationId xmlns:a16="http://schemas.microsoft.com/office/drawing/2014/main" id="{FCA8F95C-6755-4C60-A4F9-578DA14C4BE2}"/>
              </a:ext>
            </a:extLst>
          </p:cNvPr>
          <p:cNvSpPr/>
          <p:nvPr/>
        </p:nvSpPr>
        <p:spPr>
          <a:xfrm>
            <a:off x="8269445" y="490052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Ball szenzor esetén ha felfelé lépünk amely pozitív elmozdulás akkor a ball szenzor értéke csökken.</a:t>
            </a:r>
          </a:p>
        </p:txBody>
      </p:sp>
      <p:sp>
        <p:nvSpPr>
          <p:cNvPr id="26" name="Szabadkézi sokszög: alakzat 25">
            <a:extLst>
              <a:ext uri="{FF2B5EF4-FFF2-40B4-BE49-F238E27FC236}">
                <a16:creationId xmlns:a16="http://schemas.microsoft.com/office/drawing/2014/main" id="{F4347620-CB2E-431C-BC5A-A2BD6D5F7F01}"/>
              </a:ext>
            </a:extLst>
          </p:cNvPr>
          <p:cNvSpPr/>
          <p:nvPr/>
        </p:nvSpPr>
        <p:spPr>
          <a:xfrm>
            <a:off x="8269445" y="480985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Magyarázat</a:t>
            </a:r>
          </a:p>
        </p:txBody>
      </p:sp>
    </p:spTree>
    <p:extLst>
      <p:ext uri="{BB962C8B-B14F-4D97-AF65-F5344CB8AC3E}">
        <p14:creationId xmlns:p14="http://schemas.microsoft.com/office/powerpoint/2010/main" val="10931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400" fill="hold"/>
                                        <p:tgtEl>
                                          <p:spTgt spid="5"/>
                                        </p:tgtEl>
                                      </p:cBhvr>
                                    </p:cmd>
                                  </p:childTnLst>
                                </p:cTn>
                              </p:par>
                              <p:par>
                                <p:cTn id="7" presetID="1" presetClass="mediacall" presetSubtype="0" fill="hold" nodeType="withEffect">
                                  <p:stCondLst>
                                    <p:cond delay="0"/>
                                  </p:stCondLst>
                                  <p:childTnLst>
                                    <p:cmd type="call" cmd="playFrom(0.0)">
                                      <p:cBhvr>
                                        <p:cTn id="8" dur="54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3478B8FF-2057-4D71-B0B7-4D80F5D6C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50" y="1142479"/>
            <a:ext cx="10975300" cy="4573042"/>
          </a:xfrm>
          <a:prstGeom prst="rect">
            <a:avLst/>
          </a:prstGeom>
        </p:spPr>
      </p:pic>
      <p:pic>
        <p:nvPicPr>
          <p:cNvPr id="18" name="Kép 17">
            <a:extLst>
              <a:ext uri="{FF2B5EF4-FFF2-40B4-BE49-F238E27FC236}">
                <a16:creationId xmlns:a16="http://schemas.microsoft.com/office/drawing/2014/main" id="{3465BC9E-4854-4165-85B4-478B81B22D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8350" y="1142479"/>
            <a:ext cx="10975300" cy="4573042"/>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75</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371723"/>
            <a:ext cx="8401877" cy="1329518"/>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cxnSp>
        <p:nvCxnSpPr>
          <p:cNvPr id="12" name="Egyenes összekötő 11">
            <a:extLst>
              <a:ext uri="{FF2B5EF4-FFF2-40B4-BE49-F238E27FC236}">
                <a16:creationId xmlns:a16="http://schemas.microsoft.com/office/drawing/2014/main" id="{FF3EF9FC-5903-49B1-AFFB-2C697592C7A3}"/>
              </a:ext>
            </a:extLst>
          </p:cNvPr>
          <p:cNvCxnSpPr>
            <a:cxnSpLocks/>
          </p:cNvCxnSpPr>
          <p:nvPr/>
        </p:nvCxnSpPr>
        <p:spPr>
          <a:xfrm>
            <a:off x="1979525" y="3834902"/>
            <a:ext cx="8494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Szabadkézi sokszög: alakzat 21">
            <a:extLst>
              <a:ext uri="{FF2B5EF4-FFF2-40B4-BE49-F238E27FC236}">
                <a16:creationId xmlns:a16="http://schemas.microsoft.com/office/drawing/2014/main" id="{06485CF9-1E22-4444-9C93-E60FB1ABA304}"/>
              </a:ext>
            </a:extLst>
          </p:cNvPr>
          <p:cNvSpPr/>
          <p:nvPr/>
        </p:nvSpPr>
        <p:spPr>
          <a:xfrm>
            <a:off x="9424231" y="335136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Ugyanis igen sok féle szenzoros érték tartozik</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12604" y="335041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Azonos középponttól való távolsághoz</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873051" y="1314702"/>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873051" y="131470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Másképen megfogalmazva</a:t>
            </a:r>
          </a:p>
        </p:txBody>
      </p:sp>
      <p:sp>
        <p:nvSpPr>
          <p:cNvPr id="15" name="Szabadkézi sokszög: alakzat 14">
            <a:extLst>
              <a:ext uri="{FF2B5EF4-FFF2-40B4-BE49-F238E27FC236}">
                <a16:creationId xmlns:a16="http://schemas.microsoft.com/office/drawing/2014/main" id="{CB25B6C5-1A0A-4E19-AC7B-1003CEF14A2A}"/>
              </a:ext>
            </a:extLst>
          </p:cNvPr>
          <p:cNvSpPr/>
          <p:nvPr/>
        </p:nvSpPr>
        <p:spPr>
          <a:xfrm>
            <a:off x="5033155" y="423975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bal szenzorból mért adatokról van szó, de nem lesz könnyebb a helyzet a jobb oldali szenzor esetén sem</a:t>
            </a:r>
          </a:p>
        </p:txBody>
      </p:sp>
      <p:sp>
        <p:nvSpPr>
          <p:cNvPr id="17" name="Szabadkézi sokszög: alakzat 16">
            <a:extLst>
              <a:ext uri="{FF2B5EF4-FFF2-40B4-BE49-F238E27FC236}">
                <a16:creationId xmlns:a16="http://schemas.microsoft.com/office/drawing/2014/main" id="{2E9D4CEA-C213-4C01-BC47-CC9DE4AE400B}"/>
              </a:ext>
            </a:extLst>
          </p:cNvPr>
          <p:cNvSpPr/>
          <p:nvPr/>
        </p:nvSpPr>
        <p:spPr>
          <a:xfrm>
            <a:off x="5033155" y="423975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Jelen esetben</a:t>
            </a:r>
          </a:p>
        </p:txBody>
      </p:sp>
      <p:sp>
        <p:nvSpPr>
          <p:cNvPr id="20" name="Téglalap: szamárfül 19">
            <a:extLst>
              <a:ext uri="{FF2B5EF4-FFF2-40B4-BE49-F238E27FC236}">
                <a16:creationId xmlns:a16="http://schemas.microsoft.com/office/drawing/2014/main" id="{9B061523-9468-4A86-AE21-6A4B34B148B5}"/>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következő dián</a:t>
            </a:r>
            <a:br>
              <a:rPr lang="hu-HU" sz="1200" dirty="0">
                <a:latin typeface="Arial Nova Cond" panose="020B0506020202020204" pitchFamily="34" charset="0"/>
              </a:rPr>
            </a:br>
            <a:r>
              <a:rPr lang="hu-HU" sz="1200" dirty="0">
                <a:latin typeface="Arial Nova Cond" panose="020B0506020202020204" pitchFamily="34" charset="0"/>
              </a:rPr>
              <a:t> bemutatom, hogy ez a két szenzor adatainak együttes ismeretében sem lesz könnyebb.</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1791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5" grpId="0" animBg="1"/>
      <p:bldP spid="17"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F4D188F6-724D-417A-9FA6-8F911F3C65E0}"/>
              </a:ext>
            </a:extLst>
          </p:cNvPr>
          <p:cNvPicPr>
            <a:picLocks noChangeAspect="1"/>
          </p:cNvPicPr>
          <p:nvPr/>
        </p:nvPicPr>
        <p:blipFill rotWithShape="1">
          <a:blip r:embed="rId3">
            <a:extLst>
              <a:ext uri="{28A0092B-C50C-407E-A947-70E740481C1C}">
                <a14:useLocalDpi xmlns:a14="http://schemas.microsoft.com/office/drawing/2010/main" val="0"/>
              </a:ext>
            </a:extLst>
          </a:blip>
          <a:srcRect l="19101" t="15942" r="12128" b="11620"/>
          <a:stretch/>
        </p:blipFill>
        <p:spPr>
          <a:xfrm>
            <a:off x="6552000" y="1116000"/>
            <a:ext cx="4716000" cy="4968000"/>
          </a:xfrm>
          <a:prstGeom prst="rect">
            <a:avLst/>
          </a:prstGeom>
        </p:spPr>
      </p:pic>
      <p:pic>
        <p:nvPicPr>
          <p:cNvPr id="8" name="Kép 7">
            <a:extLst>
              <a:ext uri="{FF2B5EF4-FFF2-40B4-BE49-F238E27FC236}">
                <a16:creationId xmlns:a16="http://schemas.microsoft.com/office/drawing/2014/main" id="{2BC1BE2E-8EFE-4BB3-9710-EBA115944C4B}"/>
              </a:ext>
            </a:extLst>
          </p:cNvPr>
          <p:cNvPicPr>
            <a:picLocks noChangeAspect="1"/>
          </p:cNvPicPr>
          <p:nvPr/>
        </p:nvPicPr>
        <p:blipFill rotWithShape="1">
          <a:blip r:embed="rId4">
            <a:extLst>
              <a:ext uri="{28A0092B-C50C-407E-A947-70E740481C1C}">
                <a14:useLocalDpi xmlns:a14="http://schemas.microsoft.com/office/drawing/2010/main" val="0"/>
              </a:ext>
            </a:extLst>
          </a:blip>
          <a:srcRect l="3630" r="8204"/>
          <a:stretch/>
        </p:blipFill>
        <p:spPr>
          <a:xfrm>
            <a:off x="324000" y="706822"/>
            <a:ext cx="6048000" cy="548765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76</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Tree>
    <p:extLst>
      <p:ext uri="{BB962C8B-B14F-4D97-AF65-F5344CB8AC3E}">
        <p14:creationId xmlns:p14="http://schemas.microsoft.com/office/powerpoint/2010/main" val="57031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14C9F749-A182-4FFD-A5C0-BA7F3B3C5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16" y="1082622"/>
            <a:ext cx="6046578" cy="4928723"/>
          </a:xfrm>
          <a:prstGeom prst="rect">
            <a:avLst/>
          </a:prstGeom>
        </p:spPr>
      </p:pic>
      <p:pic>
        <p:nvPicPr>
          <p:cNvPr id="10" name="Kép 9">
            <a:extLst>
              <a:ext uri="{FF2B5EF4-FFF2-40B4-BE49-F238E27FC236}">
                <a16:creationId xmlns:a16="http://schemas.microsoft.com/office/drawing/2014/main" id="{F4D188F6-724D-417A-9FA6-8F911F3C65E0}"/>
              </a:ext>
            </a:extLst>
          </p:cNvPr>
          <p:cNvPicPr>
            <a:picLocks noChangeAspect="1"/>
          </p:cNvPicPr>
          <p:nvPr/>
        </p:nvPicPr>
        <p:blipFill rotWithShape="1">
          <a:blip r:embed="rId4">
            <a:extLst>
              <a:ext uri="{28A0092B-C50C-407E-A947-70E740481C1C}">
                <a14:useLocalDpi xmlns:a14="http://schemas.microsoft.com/office/drawing/2010/main" val="0"/>
              </a:ext>
            </a:extLst>
          </a:blip>
          <a:srcRect l="19101" t="15942" r="12128" b="11620"/>
          <a:stretch/>
        </p:blipFill>
        <p:spPr>
          <a:xfrm>
            <a:off x="6552000" y="1116000"/>
            <a:ext cx="4716000" cy="496800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77</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Tree>
    <p:extLst>
      <p:ext uri="{BB962C8B-B14F-4D97-AF65-F5344CB8AC3E}">
        <p14:creationId xmlns:p14="http://schemas.microsoft.com/office/powerpoint/2010/main" val="175093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_state_space_discover_LeftRightYDistance_2D">
            <a:hlinkClick r:id="" action="ppaction://media"/>
            <a:extLst>
              <a:ext uri="{FF2B5EF4-FFF2-40B4-BE49-F238E27FC236}">
                <a16:creationId xmlns:a16="http://schemas.microsoft.com/office/drawing/2014/main" id="{D3CD9F2E-A37B-4DAE-B2F9-A8EF02C3D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076" y="1519841"/>
            <a:ext cx="5143500" cy="4114800"/>
          </a:xfrm>
          <a:prstGeom prst="rect">
            <a:avLst/>
          </a:prstGeom>
        </p:spPr>
      </p:pic>
      <p:pic>
        <p:nvPicPr>
          <p:cNvPr id="4" name="ani_state_space_discover_LeftRightYDistance_3D">
            <a:hlinkClick r:id="" action="ppaction://media"/>
            <a:extLst>
              <a:ext uri="{FF2B5EF4-FFF2-40B4-BE49-F238E27FC236}">
                <a16:creationId xmlns:a16="http://schemas.microsoft.com/office/drawing/2014/main" id="{E5FC8A13-3FD5-4187-9470-DA67A145C17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7519" t="16091" r="9514" b="11477"/>
          <a:stretch/>
        </p:blipFill>
        <p:spPr>
          <a:xfrm>
            <a:off x="6734232" y="1691108"/>
            <a:ext cx="4135537" cy="410578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78</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Tree>
    <p:extLst>
      <p:ext uri="{BB962C8B-B14F-4D97-AF65-F5344CB8AC3E}">
        <p14:creationId xmlns:p14="http://schemas.microsoft.com/office/powerpoint/2010/main" val="359188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00" fill="hold"/>
                                        <p:tgtEl>
                                          <p:spTgt spid="4"/>
                                        </p:tgtEl>
                                      </p:cBhvr>
                                    </p:cmd>
                                  </p:childTnLst>
                                </p:cTn>
                              </p:par>
                              <p:par>
                                <p:cTn id="7" presetID="1" presetClass="mediacall" presetSubtype="0" fill="hold" nodeType="withEffect">
                                  <p:stCondLst>
                                    <p:cond delay="0"/>
                                  </p:stCondLst>
                                  <p:childTnLst>
                                    <p:cmd type="call" cmd="playFrom(0.0)">
                                      <p:cBhvr>
                                        <p:cTn id="8" dur="87900"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video>
              <p:cMediaNode vol="80000">
                <p:cTn id="31" fill="hold" display="0">
                  <p:stCondLst>
                    <p:cond delay="indefinite"/>
                  </p:stCondLst>
                </p:cTn>
                <p:tgtEl>
                  <p:spTgt spid="5"/>
                </p:tgtEl>
              </p:cMediaNode>
            </p:video>
            <p:seq concurrent="1" nextAc="seek">
              <p:cTn id="32" restart="whenNotActive" fill="hold" evtFilter="cancelBubble" nodeType="interactiveSeq">
                <p:stCondLst>
                  <p:cond evt="onClick" delay="0">
                    <p:tgtEl>
                      <p:spTgt spid="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5"/>
                                        </p:tgtEl>
                                      </p:cBhvr>
                                    </p:cmd>
                                  </p:childTnLst>
                                </p:cTn>
                              </p:par>
                            </p:childTnLst>
                          </p:cTn>
                        </p:par>
                      </p:childTnLst>
                    </p:cTn>
                  </p:par>
                </p:childTnLst>
              </p:cTn>
              <p:nextCondLst>
                <p:cond evt="onClick" delay="0">
                  <p:tgtEl>
                    <p:spTgt spid="5"/>
                  </p:tgtEl>
                </p:cond>
              </p:nextCondLst>
            </p:seq>
          </p:childTnLst>
        </p:cTn>
      </p:par>
    </p:tnLst>
    <p:bldLst>
      <p:bldP spid="22" grpId="0" animBg="1"/>
      <p:bldP spid="24" grpId="0" animBg="1"/>
      <p:bldP spid="27" grpId="0" animBg="1"/>
      <p:bldP spid="3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498DA5E1-ECD0-4F38-AB4E-52D93FFA0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784" y="1493420"/>
            <a:ext cx="3968287" cy="3871161"/>
          </a:xfrm>
          <a:prstGeom prst="rect">
            <a:avLst/>
          </a:prstGeom>
        </p:spPr>
      </p:pic>
      <p:pic>
        <p:nvPicPr>
          <p:cNvPr id="11" name="Kép 10">
            <a:extLst>
              <a:ext uri="{FF2B5EF4-FFF2-40B4-BE49-F238E27FC236}">
                <a16:creationId xmlns:a16="http://schemas.microsoft.com/office/drawing/2014/main" id="{94F7EB1E-9427-481F-BC8C-9645FDA0B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05" y="1493420"/>
            <a:ext cx="3968287" cy="3871161"/>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79</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38043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B24445CD-4607-4344-A558-90B735B0E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480" y="1299862"/>
            <a:ext cx="4365116" cy="4258277"/>
          </a:xfrm>
          <a:prstGeom prst="rect">
            <a:avLst/>
          </a:prstGeom>
        </p:spPr>
      </p:pic>
      <p:pic>
        <p:nvPicPr>
          <p:cNvPr id="14" name="Kép 13">
            <a:extLst>
              <a:ext uri="{FF2B5EF4-FFF2-40B4-BE49-F238E27FC236}">
                <a16:creationId xmlns:a16="http://schemas.microsoft.com/office/drawing/2014/main" id="{FA7208FE-43E8-4CE5-9B55-B34E21CC5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15" y="1299862"/>
            <a:ext cx="4365116" cy="4258277"/>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80</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316652" y="352540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208007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state_space_discover_new_plotter_LeftRightYDistance_3D_v5">
            <a:hlinkClick r:id="" action="ppaction://media"/>
            <a:extLst>
              <a:ext uri="{FF2B5EF4-FFF2-40B4-BE49-F238E27FC236}">
                <a16:creationId xmlns:a16="http://schemas.microsoft.com/office/drawing/2014/main" id="{CFA37979-2CEE-4A9C-AA73-8135CEC448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398" y="393534"/>
            <a:ext cx="5152516" cy="5152516"/>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81</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51602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4"/>
                </p:tgtEl>
              </p:cMediaNode>
            </p:video>
            <p:seq concurrent="1" nextAc="seek">
              <p:cTn id="29" restart="whenNotActive" fill="hold" evtFilter="cancelBubble" nodeType="interactiveSeq">
                <p:stCondLst>
                  <p:cond evt="onClick" delay="0">
                    <p:tgtEl>
                      <p:spTgt spid="4"/>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4"/>
                                        </p:tgtEl>
                                      </p:cBhvr>
                                    </p:cmd>
                                  </p:childTnLst>
                                </p:cTn>
                              </p:par>
                            </p:childTnLst>
                          </p:cTn>
                        </p:par>
                      </p:childTnLst>
                    </p:cTn>
                  </p:par>
                </p:childTnLst>
              </p:cTn>
              <p:nextCondLst>
                <p:cond evt="onClick" delay="0">
                  <p:tgtEl>
                    <p:spTgt spid="4"/>
                  </p:tgtEl>
                </p:cond>
              </p:nextCondLst>
            </p:seq>
          </p:childTnLst>
        </p:cTn>
      </p:par>
    </p:tnLst>
    <p:bldLst>
      <p:bldP spid="22" grpId="0" animBg="1"/>
      <p:bldP spid="24" grpId="0" animBg="1"/>
      <p:bldP spid="27" grpId="0" animBg="1"/>
      <p:bldP spid="30"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ni_Plot3D_az10">
            <a:hlinkClick r:id="" action="ppaction://media"/>
            <a:extLst>
              <a:ext uri="{FF2B5EF4-FFF2-40B4-BE49-F238E27FC236}">
                <a16:creationId xmlns:a16="http://schemas.microsoft.com/office/drawing/2014/main" id="{63F9EF13-78C2-426E-AE51-1D011060753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57774" y="336370"/>
            <a:ext cx="5152517" cy="5152516"/>
          </a:xfrm>
          <a:prstGeom prst="rect">
            <a:avLst/>
          </a:prstGeom>
        </p:spPr>
      </p:pic>
      <p:pic>
        <p:nvPicPr>
          <p:cNvPr id="8" name="ani_Plot3D">
            <a:hlinkClick r:id="" action="ppaction://media"/>
            <a:extLst>
              <a:ext uri="{FF2B5EF4-FFF2-40B4-BE49-F238E27FC236}">
                <a16:creationId xmlns:a16="http://schemas.microsoft.com/office/drawing/2014/main" id="{AF1EF08D-C73A-4796-871B-88C0893EB55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1398" y="393534"/>
            <a:ext cx="5152516" cy="5152516"/>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82</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Tree>
    <p:extLst>
      <p:ext uri="{BB962C8B-B14F-4D97-AF65-F5344CB8AC3E}">
        <p14:creationId xmlns:p14="http://schemas.microsoft.com/office/powerpoint/2010/main" val="261626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8"/>
                                        </p:tgtEl>
                                      </p:cBhvr>
                                    </p:cmd>
                                  </p:childTnLst>
                                </p:cTn>
                              </p:par>
                              <p:par>
                                <p:cTn id="7" presetID="1" presetClass="mediacall" presetSubtype="0" fill="hold" nodeType="withEffect">
                                  <p:stCondLst>
                                    <p:cond delay="0"/>
                                  </p:stCondLst>
                                  <p:childTnLst>
                                    <p:cmd type="call" cmd="playFrom(0.0)">
                                      <p:cBhvr>
                                        <p:cTn id="8" dur="10000" fill="hold"/>
                                        <p:tgtEl>
                                          <p:spTgt spid="10"/>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8"/>
                </p:tgtEl>
              </p:cMediaNode>
            </p:video>
            <p:seq concurrent="1" nextAc="seek">
              <p:cTn id="31" restart="whenNotActive" fill="hold" evtFilter="cancelBubble" nodeType="interactiveSeq">
                <p:stCondLst>
                  <p:cond evt="onClick" delay="0">
                    <p:tgtEl>
                      <p:spTgt spid="8"/>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8"/>
                                        </p:tgtEl>
                                      </p:cBhvr>
                                    </p:cmd>
                                  </p:childTnLst>
                                </p:cTn>
                              </p:par>
                            </p:childTnLst>
                          </p:cTn>
                        </p:par>
                      </p:childTnLst>
                    </p:cTn>
                  </p:par>
                </p:childTnLst>
              </p:cTn>
              <p:nextCondLst>
                <p:cond evt="onClick" delay="0">
                  <p:tgtEl>
                    <p:spTgt spid="8"/>
                  </p:tgtEl>
                </p:cond>
              </p:nextCondLst>
            </p:seq>
            <p:video>
              <p:cMediaNode vol="80000">
                <p:cTn id="36" fill="hold" display="0">
                  <p:stCondLst>
                    <p:cond delay="indefinite"/>
                  </p:stCondLst>
                </p:cTn>
                <p:tgtEl>
                  <p:spTgt spid="10"/>
                </p:tgtEl>
              </p:cMediaNode>
            </p:video>
            <p:seq concurrent="1" nextAc="seek">
              <p:cTn id="37" restart="whenNotActive" fill="hold" evtFilter="cancelBubble" nodeType="interactiveSeq">
                <p:stCondLst>
                  <p:cond evt="onClick" delay="0">
                    <p:tgtEl>
                      <p:spTgt spid="10"/>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0"/>
                                        </p:tgtEl>
                                      </p:cBhvr>
                                    </p:cmd>
                                  </p:childTnLst>
                                </p:cTn>
                              </p:par>
                            </p:childTnLst>
                          </p:cTn>
                        </p:par>
                      </p:childTnLst>
                    </p:cTn>
                  </p:par>
                </p:childTnLst>
              </p:cTn>
              <p:nextCondLst>
                <p:cond evt="onClick" delay="0">
                  <p:tgtEl>
                    <p:spTgt spid="10"/>
                  </p:tgtEl>
                </p:cond>
              </p:nextCondLst>
            </p:seq>
          </p:childTnLst>
        </p:cTn>
      </p:par>
    </p:tnLst>
    <p:bldLst>
      <p:bldP spid="22" grpId="0" animBg="1"/>
      <p:bldP spid="24" grpId="0" animBg="1"/>
      <p:bldP spid="27" grpId="0" animBg="1"/>
      <p:bldP spid="30" grpId="0" animBg="1"/>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1B2633BC-D43F-4D00-8CD2-0F5F9D8C1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4" y="1288562"/>
            <a:ext cx="12169372" cy="4280875"/>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83</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484706" y="284216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középpontól mért eltérés abszolút értékének kumulatív összege</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484706" y="284216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pedig nem más mint a fekete 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7" name="Téglalap: lekerekített 16">
            <a:extLst>
              <a:ext uri="{FF2B5EF4-FFF2-40B4-BE49-F238E27FC236}">
                <a16:creationId xmlns:a16="http://schemas.microsoft.com/office/drawing/2014/main" id="{5DDF9CCA-6AF6-4B11-A038-C13A35C12352}"/>
              </a:ext>
            </a:extLst>
          </p:cNvPr>
          <p:cNvSpPr/>
          <p:nvPr/>
        </p:nvSpPr>
        <p:spPr>
          <a:xfrm>
            <a:off x="5060023" y="1826630"/>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 egy elég hosszú futás volt figyelembe véve, hogy korábban jellemzően 3000-es pályán mentek</a:t>
            </a:r>
          </a:p>
        </p:txBody>
      </p:sp>
      <p:sp>
        <p:nvSpPr>
          <p:cNvPr id="18" name="Szabadkézi sokszög: alakzat 17">
            <a:extLst>
              <a:ext uri="{FF2B5EF4-FFF2-40B4-BE49-F238E27FC236}">
                <a16:creationId xmlns:a16="http://schemas.microsoft.com/office/drawing/2014/main" id="{04753D39-D04E-4463-9C56-EC85F75ED949}"/>
              </a:ext>
            </a:extLst>
          </p:cNvPr>
          <p:cNvSpPr/>
          <p:nvPr/>
        </p:nvSpPr>
        <p:spPr>
          <a:xfrm>
            <a:off x="5060023" y="1735962"/>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5649</a:t>
            </a:r>
          </a:p>
        </p:txBody>
      </p:sp>
      <p:sp>
        <p:nvSpPr>
          <p:cNvPr id="20" name="Szabadkézi sokszög: alakzat 19">
            <a:extLst>
              <a:ext uri="{FF2B5EF4-FFF2-40B4-BE49-F238E27FC236}">
                <a16:creationId xmlns:a16="http://schemas.microsoft.com/office/drawing/2014/main" id="{5DD8A5CF-4094-48FE-8615-10C6D39162E4}"/>
              </a:ext>
            </a:extLst>
          </p:cNvPr>
          <p:cNvSpPr/>
          <p:nvPr/>
        </p:nvSpPr>
        <p:spPr>
          <a:xfrm>
            <a:off x="2396333" y="182629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már rajta van az a metrika ami alapján összehasonlítható egy-egy módszer</a:t>
            </a:r>
          </a:p>
        </p:txBody>
      </p:sp>
      <p:sp>
        <p:nvSpPr>
          <p:cNvPr id="21" name="Szabadkézi sokszög: alakzat 20">
            <a:extLst>
              <a:ext uri="{FF2B5EF4-FFF2-40B4-BE49-F238E27FC236}">
                <a16:creationId xmlns:a16="http://schemas.microsoft.com/office/drawing/2014/main" id="{C017D779-CF5B-4B22-8FDC-0A13AFB77545}"/>
              </a:ext>
            </a:extLst>
          </p:cNvPr>
          <p:cNvSpPr/>
          <p:nvPr/>
        </p:nvSpPr>
        <p:spPr>
          <a:xfrm>
            <a:off x="2484706" y="182534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Ilyen és hasonló ábrákból még sok kell</a:t>
            </a:r>
          </a:p>
        </p:txBody>
      </p:sp>
    </p:spTree>
    <p:extLst>
      <p:ext uri="{BB962C8B-B14F-4D97-AF65-F5344CB8AC3E}">
        <p14:creationId xmlns:p14="http://schemas.microsoft.com/office/powerpoint/2010/main" val="410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499" y="3325144"/>
            <a:ext cx="10287000" cy="3429001"/>
          </a:xfrm>
          <a:prstGeom prst="rect">
            <a:avLst/>
          </a:prstGeom>
        </p:spPr>
      </p:pic>
      <p:pic>
        <p:nvPicPr>
          <p:cNvPr id="6" name="ani_history">
            <a:hlinkClick r:id="" action="ppaction://media"/>
            <a:extLst>
              <a:ext uri="{FF2B5EF4-FFF2-40B4-BE49-F238E27FC236}">
                <a16:creationId xmlns:a16="http://schemas.microsoft.com/office/drawing/2014/main" id="{B295E223-3DD4-45C5-8F3F-C02E004C5B6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7778" b="7778"/>
          <a:stretch/>
        </p:blipFill>
        <p:spPr>
          <a:xfrm>
            <a:off x="554182" y="82806"/>
            <a:ext cx="11083636" cy="3600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84</a:t>
            </a:fld>
            <a:endParaRPr lang="en-GB" dirty="0"/>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78689" y="65160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Mert kicsit több információ van a képen mint amit írásban el lehet mondani.</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78689" y="65160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Ide jön majd a szóbeli magyarázat</a:t>
            </a:r>
          </a:p>
        </p:txBody>
      </p:sp>
      <p:sp>
        <p:nvSpPr>
          <p:cNvPr id="28" name="Szabadkézi sokszög: alakzat 27">
            <a:extLst>
              <a:ext uri="{FF2B5EF4-FFF2-40B4-BE49-F238E27FC236}">
                <a16:creationId xmlns:a16="http://schemas.microsoft.com/office/drawing/2014/main" id="{92AA9DAE-C9FD-4558-B5FA-65F197AC7956}"/>
              </a:ext>
            </a:extLst>
          </p:cNvPr>
          <p:cNvSpPr/>
          <p:nvPr/>
        </p:nvSpPr>
        <p:spPr>
          <a:xfrm>
            <a:off x="6752560" y="217502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Ez egy „</a:t>
            </a:r>
            <a:r>
              <a:rPr lang="hu-HU" sz="1000" dirty="0" err="1">
                <a:solidFill>
                  <a:schemeClr val="tx1"/>
                </a:solidFill>
                <a:latin typeface="Arial" panose="020B0604020202020204" pitchFamily="34" charset="0"/>
                <a:cs typeface="Arial" panose="020B0604020202020204" pitchFamily="34" charset="0"/>
              </a:rPr>
              <a:t>logistic</a:t>
            </a:r>
            <a:r>
              <a:rPr lang="hu-HU" sz="1000" dirty="0">
                <a:solidFill>
                  <a:schemeClr val="tx1"/>
                </a:solidFill>
                <a:latin typeface="Arial" panose="020B0604020202020204" pitchFamily="34" charset="0"/>
                <a:cs typeface="Arial" panose="020B0604020202020204" pitchFamily="34" charset="0"/>
              </a:rPr>
              <a:t>” átviteli </a:t>
            </a:r>
            <a:r>
              <a:rPr lang="hu-HU" sz="1000" dirty="0" err="1">
                <a:solidFill>
                  <a:schemeClr val="tx1"/>
                </a:solidFill>
                <a:latin typeface="Arial" panose="020B0604020202020204" pitchFamily="34" charset="0"/>
                <a:cs typeface="Arial" panose="020B0604020202020204" pitchFamily="34" charset="0"/>
              </a:rPr>
              <a:t>függvénynel</a:t>
            </a:r>
            <a:r>
              <a:rPr lang="hu-HU" sz="1000" dirty="0">
                <a:solidFill>
                  <a:schemeClr val="tx1"/>
                </a:solidFill>
                <a:latin typeface="Arial" panose="020B0604020202020204" pitchFamily="34" charset="0"/>
                <a:cs typeface="Arial" panose="020B0604020202020204" pitchFamily="34" charset="0"/>
              </a:rPr>
              <a:t> készül futás – majd lehet látni, hogy ez miben különbözik a tangenstől.</a:t>
            </a:r>
          </a:p>
        </p:txBody>
      </p:sp>
      <p:sp>
        <p:nvSpPr>
          <p:cNvPr id="29" name="Szabadkézi sokszög: alakzat 28">
            <a:extLst>
              <a:ext uri="{FF2B5EF4-FFF2-40B4-BE49-F238E27FC236}">
                <a16:creationId xmlns:a16="http://schemas.microsoft.com/office/drawing/2014/main" id="{F4DA574D-62B4-445B-9FE8-4C26BEF01C88}"/>
              </a:ext>
            </a:extLst>
          </p:cNvPr>
          <p:cNvSpPr/>
          <p:nvPr/>
        </p:nvSpPr>
        <p:spPr>
          <a:xfrm>
            <a:off x="6752560" y="217502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Csak </a:t>
            </a:r>
            <a:r>
              <a:rPr lang="hu-HU" sz="1000" dirty="0" err="1">
                <a:solidFill>
                  <a:schemeClr val="tx1"/>
                </a:solidFill>
                <a:latin typeface="Arial" panose="020B0604020202020204" pitchFamily="34" charset="0"/>
                <a:cs typeface="Arial" panose="020B0604020202020204" pitchFamily="34" charset="0"/>
              </a:rPr>
              <a:t>magamank</a:t>
            </a:r>
            <a:endParaRPr lang="hu-HU" sz="1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265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200" fill="hold"/>
                                        <p:tgtEl>
                                          <p:spTgt spid="4"/>
                                        </p:tgtEl>
                                      </p:cBhvr>
                                    </p:cmd>
                                  </p:childTnLst>
                                </p:cTn>
                              </p:par>
                              <p:par>
                                <p:cTn id="7" presetID="1" presetClass="mediacall" presetSubtype="0" fill="hold" nodeType="withEffect">
                                  <p:stCondLst>
                                    <p:cond delay="0"/>
                                  </p:stCondLst>
                                  <p:childTnLst>
                                    <p:cmd type="call" cmd="playFrom(0.0)">
                                      <p:cBhvr>
                                        <p:cTn id="8" dur="70700" fill="hold"/>
                                        <p:tgtEl>
                                          <p:spTgt spid="6"/>
                                        </p:tgtEl>
                                      </p:cBhvr>
                                    </p:cmd>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4"/>
                </p:tgtEl>
              </p:cMediaNode>
            </p:video>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4"/>
                                        </p:tgtEl>
                                      </p:cBhvr>
                                    </p:cmd>
                                  </p:childTnLst>
                                </p:cTn>
                              </p:par>
                            </p:childTnLst>
                          </p:cTn>
                        </p:par>
                      </p:childTnLst>
                    </p:cTn>
                  </p:par>
                </p:childTnLst>
              </p:cTn>
              <p:nextCondLst>
                <p:cond evt="onClick" delay="0">
                  <p:tgtEl>
                    <p:spTgt spid="4"/>
                  </p:tgtEl>
                </p:cond>
              </p:nextCondLst>
            </p:seq>
            <p:video>
              <p:cMediaNode vol="80000">
                <p:cTn id="40" fill="hold" display="0">
                  <p:stCondLst>
                    <p:cond delay="indefinite"/>
                  </p:stCondLst>
                </p:cTn>
                <p:tgtEl>
                  <p:spTgt spid="6"/>
                </p:tgtEl>
              </p:cMediaNode>
            </p:video>
            <p:seq concurrent="1" nextAc="seek">
              <p:cTn id="41" restart="whenNotActive" fill="hold" evtFilter="cancelBubble" nodeType="interactiveSeq">
                <p:stCondLst>
                  <p:cond evt="onClick" delay="0">
                    <p:tgtEl>
                      <p:spTgt spid="6"/>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6"/>
                                        </p:tgtEl>
                                      </p:cBhvr>
                                    </p:cmd>
                                  </p:childTnLst>
                                </p:cTn>
                              </p:par>
                            </p:childTnLst>
                          </p:cTn>
                        </p:par>
                      </p:childTnLst>
                    </p:cTn>
                  </p:par>
                </p:childTnLst>
              </p:cTn>
              <p:nextCondLst>
                <p:cond evt="onClick" delay="0">
                  <p:tgtEl>
                    <p:spTgt spid="6"/>
                  </p:tgtEl>
                </p:cond>
              </p:nextCondLst>
            </p:seq>
          </p:childTnLst>
        </p:cTn>
      </p:par>
    </p:tnLst>
    <p:bldLst>
      <p:bldP spid="22" grpId="0" animBg="1"/>
      <p:bldP spid="24" grpId="0" animBg="1"/>
      <p:bldP spid="13" grpId="0" animBg="1"/>
      <p:bldP spid="27" grpId="0" animBg="1"/>
      <p:bldP spid="30" grpId="0" animBg="1"/>
      <p:bldP spid="28" grpId="0" animBg="1"/>
      <p:bldP spid="2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952499" y="3325144"/>
            <a:ext cx="10287000" cy="3429001"/>
          </a:xfrm>
          <a:prstGeom prst="rect">
            <a:avLst/>
          </a:prstGeom>
        </p:spPr>
      </p:pic>
      <p:pic>
        <p:nvPicPr>
          <p:cNvPr id="2" name="ani_timeline_sensors_v1">
            <a:hlinkClick r:id="" action="ppaction://media"/>
            <a:extLst>
              <a:ext uri="{FF2B5EF4-FFF2-40B4-BE49-F238E27FC236}">
                <a16:creationId xmlns:a16="http://schemas.microsoft.com/office/drawing/2014/main" id="{699E1A60-84EC-4BFE-809A-D794E4A0994C}"/>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952499" y="20403"/>
            <a:ext cx="10287000" cy="3429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85</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0" y="9611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Érdekesség a végén kimegy a sávból és elveszti a szenzort – de érdekes amikor visszatalál – ami utána jön</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0" y="9611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Hiberbolikus</a:t>
            </a:r>
            <a:r>
              <a:rPr lang="hu-HU" sz="1000" dirty="0">
                <a:solidFill>
                  <a:schemeClr val="tx1"/>
                </a:solidFill>
                <a:latin typeface="Arial" panose="020B0604020202020204" pitchFamily="34" charset="0"/>
                <a:cs typeface="Arial" panose="020B0604020202020204" pitchFamily="34" charset="0"/>
              </a:rPr>
              <a:t> tangens átviteli függvény</a:t>
            </a:r>
          </a:p>
        </p:txBody>
      </p:sp>
      <p:sp>
        <p:nvSpPr>
          <p:cNvPr id="14" name="Szabadkézi sokszög: alakzat 13">
            <a:extLst>
              <a:ext uri="{FF2B5EF4-FFF2-40B4-BE49-F238E27FC236}">
                <a16:creationId xmlns:a16="http://schemas.microsoft.com/office/drawing/2014/main" id="{EA6B83DD-43A1-4C02-B18E-2DADF78E057A}"/>
              </a:ext>
            </a:extLst>
          </p:cNvPr>
          <p:cNvSpPr/>
          <p:nvPr/>
        </p:nvSpPr>
        <p:spPr>
          <a:xfrm>
            <a:off x="0" y="342719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Sokkal stabilabbnak tűnik de összességében nem ad olyan jó eredményt.</a:t>
            </a:r>
          </a:p>
        </p:txBody>
      </p:sp>
      <p:sp>
        <p:nvSpPr>
          <p:cNvPr id="15" name="Szabadkézi sokszög: alakzat 14">
            <a:extLst>
              <a:ext uri="{FF2B5EF4-FFF2-40B4-BE49-F238E27FC236}">
                <a16:creationId xmlns:a16="http://schemas.microsoft.com/office/drawing/2014/main" id="{9FD2F0C6-9FF7-4275-B6B3-63DCC47B3E96}"/>
              </a:ext>
            </a:extLst>
          </p:cNvPr>
          <p:cNvSpPr/>
          <p:nvPr/>
        </p:nvSpPr>
        <p:spPr>
          <a:xfrm>
            <a:off x="0" y="342719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Sigmoid</a:t>
            </a:r>
            <a:r>
              <a:rPr lang="hu-HU" sz="1000" dirty="0">
                <a:solidFill>
                  <a:schemeClr val="tx1"/>
                </a:solidFill>
                <a:latin typeface="Arial" panose="020B0604020202020204" pitchFamily="34" charset="0"/>
                <a:cs typeface="Arial" panose="020B0604020202020204" pitchFamily="34" charset="0"/>
              </a:rPr>
              <a:t> átviteli függvénnyel</a:t>
            </a:r>
          </a:p>
        </p:txBody>
      </p:sp>
      <p:sp>
        <p:nvSpPr>
          <p:cNvPr id="16" name="Téglalap: lekerekített 15">
            <a:extLst>
              <a:ext uri="{FF2B5EF4-FFF2-40B4-BE49-F238E27FC236}">
                <a16:creationId xmlns:a16="http://schemas.microsoft.com/office/drawing/2014/main" id="{C0FE0C23-1986-4B81-B60F-EAF9B11DC3B2}"/>
              </a:ext>
            </a:extLst>
          </p:cNvPr>
          <p:cNvSpPr/>
          <p:nvPr/>
        </p:nvSpPr>
        <p:spPr>
          <a:xfrm>
            <a:off x="-1012" y="5611619"/>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bevágtam alá egy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 zenét, hogy ne kapjon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agybajt az ember</a:t>
            </a:r>
          </a:p>
        </p:txBody>
      </p:sp>
      <p:sp>
        <p:nvSpPr>
          <p:cNvPr id="17" name="Szabadkézi sokszög: alakzat 16">
            <a:extLst>
              <a:ext uri="{FF2B5EF4-FFF2-40B4-BE49-F238E27FC236}">
                <a16:creationId xmlns:a16="http://schemas.microsoft.com/office/drawing/2014/main" id="{A3DFCF43-1A17-4F30-9839-D165CC85DDE5}"/>
              </a:ext>
            </a:extLst>
          </p:cNvPr>
          <p:cNvSpPr/>
          <p:nvPr/>
        </p:nvSpPr>
        <p:spPr>
          <a:xfrm>
            <a:off x="-1012" y="5520951"/>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Olyan hosszú</a:t>
            </a:r>
          </a:p>
        </p:txBody>
      </p:sp>
      <p:pic>
        <p:nvPicPr>
          <p:cNvPr id="5" name="Stream It's Nice Here by AYEON Listen online for free on Sou-2">
            <a:hlinkClick r:id="" action="ppaction://media"/>
            <a:extLst>
              <a:ext uri="{FF2B5EF4-FFF2-40B4-BE49-F238E27FC236}">
                <a16:creationId xmlns:a16="http://schemas.microsoft.com/office/drawing/2014/main" id="{D4C47622-F36E-47FD-9775-C5105F342915}"/>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656248" y="5951219"/>
            <a:ext cx="609600" cy="609600"/>
          </a:xfrm>
          <a:prstGeom prst="rect">
            <a:avLst/>
          </a:prstGeom>
        </p:spPr>
      </p:pic>
      <p:sp>
        <p:nvSpPr>
          <p:cNvPr id="18" name="Téglalap: lekerekített 17">
            <a:extLst>
              <a:ext uri="{FF2B5EF4-FFF2-40B4-BE49-F238E27FC236}">
                <a16:creationId xmlns:a16="http://schemas.microsoft.com/office/drawing/2014/main" id="{029BDE56-1C78-4D56-993E-0543FE9A9A44}"/>
              </a:ext>
            </a:extLst>
          </p:cNvPr>
          <p:cNvSpPr/>
          <p:nvPr/>
        </p:nvSpPr>
        <p:spPr>
          <a:xfrm>
            <a:off x="5224230" y="4092835"/>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Ezeket még a kísérletezés alatt követtem el ezért ez rövidebb lett, de majd később módosítom</a:t>
            </a:r>
          </a:p>
        </p:txBody>
      </p:sp>
      <p:sp>
        <p:nvSpPr>
          <p:cNvPr id="19" name="Szabadkézi sokszög: alakzat 18">
            <a:extLst>
              <a:ext uri="{FF2B5EF4-FFF2-40B4-BE49-F238E27FC236}">
                <a16:creationId xmlns:a16="http://schemas.microsoft.com/office/drawing/2014/main" id="{F69A4CC2-FF56-491A-A8E4-CAB44EBE9002}"/>
              </a:ext>
            </a:extLst>
          </p:cNvPr>
          <p:cNvSpPr/>
          <p:nvPr/>
        </p:nvSpPr>
        <p:spPr>
          <a:xfrm>
            <a:off x="5224230" y="4002167"/>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ez egy idő után leáll</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10517516" y="41310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éles szemű kutató</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észreveheti, hogy ez</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kisebb hibát ad</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10605889" y="41215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a:t>
            </a:r>
          </a:p>
        </p:txBody>
      </p:sp>
    </p:spTree>
    <p:extLst>
      <p:ext uri="{BB962C8B-B14F-4D97-AF65-F5344CB8AC3E}">
        <p14:creationId xmlns:p14="http://schemas.microsoft.com/office/powerpoint/2010/main" val="260716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900" fill="hold"/>
                                        <p:tgtEl>
                                          <p:spTgt spid="2"/>
                                        </p:tgtEl>
                                      </p:cBhvr>
                                    </p:cmd>
                                  </p:childTnLst>
                                </p:cTn>
                              </p:par>
                              <p:par>
                                <p:cTn id="7" presetID="1" presetClass="mediacall" presetSubtype="0" fill="hold" nodeType="withEffect">
                                  <p:stCondLst>
                                    <p:cond delay="0"/>
                                  </p:stCondLst>
                                  <p:childTnLst>
                                    <p:cmd type="call" cmd="playFrom(0.0)">
                                      <p:cBhvr>
                                        <p:cTn id="8" dur="70200" fill="hold"/>
                                        <p:tgtEl>
                                          <p:spTgt spid="4"/>
                                        </p:tgtEl>
                                      </p:cBhvr>
                                    </p:cmd>
                                  </p:childTnLst>
                                </p:cTn>
                              </p:par>
                              <p:par>
                                <p:cTn id="9" presetID="1" presetClass="mediacall" presetSubtype="0" fill="hold" nodeType="withEffect">
                                  <p:stCondLst>
                                    <p:cond delay="0"/>
                                  </p:stCondLst>
                                  <p:childTnLst>
                                    <p:cmd type="call" cmd="playFrom(0.0)">
                                      <p:cBhvr>
                                        <p:cTn id="10" dur="198138" fill="hold"/>
                                        <p:tgtEl>
                                          <p:spTgt spid="5"/>
                                        </p:tgtEl>
                                      </p:cBhvr>
                                    </p:cmd>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100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100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600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600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4"/>
                </p:tgtEl>
              </p:cMediaNode>
            </p:video>
            <p:seq concurrent="1" nextAc="seek">
              <p:cTn id="41" restart="whenNotActive" fill="hold" evtFilter="cancelBubble" nodeType="interactiveSeq">
                <p:stCondLst>
                  <p:cond evt="onClick" delay="0">
                    <p:tgtEl>
                      <p:spTgt spid="4"/>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4"/>
                                        </p:tgtEl>
                                      </p:cBhvr>
                                    </p:cmd>
                                  </p:childTnLst>
                                </p:cTn>
                              </p:par>
                            </p:childTnLst>
                          </p:cTn>
                        </p:par>
                      </p:childTnLst>
                    </p:cTn>
                  </p:par>
                </p:childTnLst>
              </p:cTn>
              <p:nextCondLst>
                <p:cond evt="onClick" delay="0">
                  <p:tgtEl>
                    <p:spTgt spid="4"/>
                  </p:tgtEl>
                </p:cond>
              </p:nextCondLst>
            </p:seq>
            <p:video>
              <p:cMediaNode vol="80000">
                <p:cTn id="46" fill="hold" display="0">
                  <p:stCondLst>
                    <p:cond delay="indefinite"/>
                  </p:stCondLst>
                </p:cTn>
                <p:tgtEl>
                  <p:spTgt spid="2"/>
                </p:tgtEl>
              </p:cMediaNode>
            </p:video>
            <p:seq concurrent="1" nextAc="seek">
              <p:cTn id="47" restart="whenNotActive" fill="hold" evtFilter="cancelBubble" nodeType="interactiveSeq">
                <p:stCondLst>
                  <p:cond evt="onClick" delay="0">
                    <p:tgtEl>
                      <p:spTgt spid="2"/>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2"/>
                                        </p:tgtEl>
                                      </p:cBhvr>
                                    </p:cmd>
                                  </p:childTnLst>
                                </p:cTn>
                              </p:par>
                            </p:childTnLst>
                          </p:cTn>
                        </p:par>
                      </p:childTnLst>
                    </p:cTn>
                  </p:par>
                </p:childTnLst>
              </p:cTn>
              <p:nextCondLst>
                <p:cond evt="onClick" delay="0">
                  <p:tgtEl>
                    <p:spTgt spid="2"/>
                  </p:tgtEl>
                </p:cond>
              </p:nextCondLst>
            </p:seq>
            <p:audio>
              <p:cMediaNode vol="80000">
                <p:cTn id="52" fill="hold" display="0">
                  <p:stCondLst>
                    <p:cond delay="indefinite"/>
                  </p:stCondLst>
                  <p:endCondLst>
                    <p:cond evt="onStopAudio" delay="0">
                      <p:tgtEl>
                        <p:sldTgt/>
                      </p:tgtEl>
                    </p:cond>
                  </p:endCondLst>
                </p:cTn>
                <p:tgtEl>
                  <p:spTgt spid="5"/>
                </p:tgtEl>
              </p:cMediaNode>
            </p:audio>
          </p:childTnLst>
        </p:cTn>
      </p:par>
    </p:tnLst>
    <p:bldLst>
      <p:bldP spid="13" grpId="0" animBg="1"/>
      <p:bldP spid="27" grpId="0" animBg="1"/>
      <p:bldP spid="30" grpId="0" animBg="1"/>
      <p:bldP spid="14" grpId="0" animBg="1"/>
      <p:bldP spid="15" grpId="0" animBg="1"/>
      <p:bldP spid="18" grpId="0" animBg="1"/>
      <p:bldP spid="19" grpId="0" animBg="1"/>
      <p:bldP spid="20" grpId="0" animBg="1"/>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86</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Két fontos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felvetés</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amely majd kapcsolódik a téziseimhez.</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36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86</a:t>
            </a:fld>
            <a:endParaRPr lang="en-GB" dirty="0"/>
          </a:p>
        </p:txBody>
      </p:sp>
      <p:sp>
        <p:nvSpPr>
          <p:cNvPr id="32" name="Téglalap: szamárfül 31">
            <a:extLst>
              <a:ext uri="{FF2B5EF4-FFF2-40B4-BE49-F238E27FC236}">
                <a16:creationId xmlns:a16="http://schemas.microsoft.com/office/drawing/2014/main" id="{2FE28E6C-416B-494E-84FE-CA481E952829}"/>
              </a:ext>
            </a:extLst>
          </p:cNvPr>
          <p:cNvSpPr/>
          <p:nvPr/>
        </p:nvSpPr>
        <p:spPr>
          <a:xfrm>
            <a:off x="5366574"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 a neurális hálóban a súlyokat a legutolsó adat szerint módosítjuk (ez az Online </a:t>
            </a:r>
            <a:r>
              <a:rPr lang="hu-HU" sz="1200" dirty="0" err="1">
                <a:latin typeface="Arial Nova Cond" panose="020B0506020202020204" pitchFamily="34" charset="0"/>
              </a:rPr>
              <a:t>learning</a:t>
            </a:r>
            <a:r>
              <a:rPr lang="hu-HU" sz="1200" dirty="0">
                <a:latin typeface="Arial Nova Cond" panose="020B0506020202020204" pitchFamily="34" charset="0"/>
              </a:rPr>
              <a:t> lényege)</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09578EA-91C2-4AC1-815B-DB5D2AD2A164}"/>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13C69AFA-B99D-49EA-9947-17EBE6FFC6DA}"/>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37" name="Téglalap: szamárfül 36">
            <a:extLst>
              <a:ext uri="{FF2B5EF4-FFF2-40B4-BE49-F238E27FC236}">
                <a16:creationId xmlns:a16="http://schemas.microsoft.com/office/drawing/2014/main" id="{4A10BEA4-3779-4602-A9F3-2CED8D3AC7D5}"/>
              </a:ext>
            </a:extLst>
          </p:cNvPr>
          <p:cNvSpPr/>
          <p:nvPr/>
        </p:nvSpPr>
        <p:spPr>
          <a:xfrm>
            <a:off x="9735566"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Tetszik vagy</a:t>
            </a:r>
            <a:br>
              <a:rPr lang="hu-HU" sz="1200" dirty="0">
                <a:latin typeface="Arial Nova Cond" panose="020B0506020202020204" pitchFamily="34" charset="0"/>
              </a:rPr>
            </a:br>
            <a:r>
              <a:rPr lang="hu-HU" sz="1200" dirty="0">
                <a:latin typeface="Arial Nova Cond" panose="020B0506020202020204" pitchFamily="34" charset="0"/>
              </a:rPr>
              <a:t>nem ez a helyzet.</a:t>
            </a:r>
            <a:br>
              <a:rPr lang="hu-HU" sz="1200" dirty="0">
                <a:latin typeface="Arial Nova Cond" panose="020B0506020202020204" pitchFamily="34" charset="0"/>
              </a:rPr>
            </a:br>
            <a:r>
              <a:rPr lang="hu-HU" sz="1200" dirty="0">
                <a:latin typeface="Arial Nova Cond" panose="020B0506020202020204" pitchFamily="34" charset="0"/>
              </a:rPr>
              <a:t>Mivel a rendszerünk</a:t>
            </a:r>
            <a:br>
              <a:rPr lang="hu-HU" sz="1200" dirty="0">
                <a:latin typeface="Arial Nova Cond" panose="020B0506020202020204" pitchFamily="34" charset="0"/>
              </a:rPr>
            </a:br>
            <a:r>
              <a:rPr lang="hu-HU" sz="1200" dirty="0">
                <a:latin typeface="Arial Nova Cond" panose="020B0506020202020204" pitchFamily="34" charset="0"/>
              </a:rPr>
              <a:t>kimetet vissza van</a:t>
            </a:r>
            <a:br>
              <a:rPr lang="hu-HU" sz="1200" dirty="0">
                <a:latin typeface="Arial Nova Cond" panose="020B0506020202020204" pitchFamily="34" charset="0"/>
              </a:rPr>
            </a:br>
            <a:r>
              <a:rPr lang="hu-HU" sz="1200" dirty="0">
                <a:latin typeface="Arial Nova Cond" panose="020B0506020202020204" pitchFamily="34" charset="0"/>
              </a:rPr>
              <a:t>csatolva a döntésbe</a:t>
            </a:r>
            <a:br>
              <a:rPr lang="hu-HU" sz="1200" dirty="0">
                <a:latin typeface="Arial Nova Cond" panose="020B0506020202020204" pitchFamily="34" charset="0"/>
              </a:rPr>
            </a:br>
            <a:r>
              <a:rPr lang="hu-HU" sz="1200" dirty="0">
                <a:latin typeface="Arial Nova Cond" panose="020B0506020202020204" pitchFamily="34" charset="0"/>
              </a:rPr>
              <a:t>minden egyes döntéssel az állapottér egy addig ismeretlen pontjára lépünk és biztosan nem járjuk be a teljes állapotteret</a:t>
            </a:r>
            <a:endParaRPr lang="hu-HU" sz="1200" dirty="0">
              <a:solidFill>
                <a:schemeClr val="bg1"/>
              </a:solidFill>
              <a:latin typeface="Arial Nova Cond" panose="020B0506020202020204" pitchFamily="34" charset="0"/>
            </a:endParaRPr>
          </a:p>
        </p:txBody>
      </p:sp>
      <p:sp>
        <p:nvSpPr>
          <p:cNvPr id="40" name="Szabadkézi sokszög: alakzat 39">
            <a:extLst>
              <a:ext uri="{FF2B5EF4-FFF2-40B4-BE49-F238E27FC236}">
                <a16:creationId xmlns:a16="http://schemas.microsoft.com/office/drawing/2014/main" id="{ED46DCB8-5F02-444C-90FD-BB6D62AF5560}"/>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41" name="Szabadkézi sokszög: alakzat 40">
            <a:extLst>
              <a:ext uri="{FF2B5EF4-FFF2-40B4-BE49-F238E27FC236}">
                <a16:creationId xmlns:a16="http://schemas.microsoft.com/office/drawing/2014/main" id="{070EEC41-FDF0-4426-9BF2-6284DDEFBAA6}"/>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55" name="Szabadkézi sokszög: alakzat 54">
            <a:extLst>
              <a:ext uri="{FF2B5EF4-FFF2-40B4-BE49-F238E27FC236}">
                <a16:creationId xmlns:a16="http://schemas.microsoft.com/office/drawing/2014/main" id="{23EE0B49-A19B-4795-9DD2-8981845F0181}"/>
              </a:ext>
            </a:extLst>
          </p:cNvPr>
          <p:cNvSpPr/>
          <p:nvPr/>
        </p:nvSpPr>
        <p:spPr>
          <a:xfrm>
            <a:off x="3029960" y="369635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57" name="Szabadkézi sokszög: alakzat 56">
            <a:extLst>
              <a:ext uri="{FF2B5EF4-FFF2-40B4-BE49-F238E27FC236}">
                <a16:creationId xmlns:a16="http://schemas.microsoft.com/office/drawing/2014/main" id="{90B1CA9F-9C5F-4842-B1B3-58829B33DA4D}"/>
              </a:ext>
            </a:extLst>
          </p:cNvPr>
          <p:cNvSpPr/>
          <p:nvPr/>
        </p:nvSpPr>
        <p:spPr>
          <a:xfrm>
            <a:off x="3027600" y="369635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58" name="Szabadkézi sokszög: alakzat 57">
            <a:extLst>
              <a:ext uri="{FF2B5EF4-FFF2-40B4-BE49-F238E27FC236}">
                <a16:creationId xmlns:a16="http://schemas.microsoft.com/office/drawing/2014/main" id="{16719088-E128-4F13-A568-84E312DDC6F0}"/>
              </a:ext>
            </a:extLst>
          </p:cNvPr>
          <p:cNvSpPr/>
          <p:nvPr/>
        </p:nvSpPr>
        <p:spPr>
          <a:xfrm>
            <a:off x="3029960" y="479787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59" name="Szabadkézi sokszög: alakzat 58">
            <a:extLst>
              <a:ext uri="{FF2B5EF4-FFF2-40B4-BE49-F238E27FC236}">
                <a16:creationId xmlns:a16="http://schemas.microsoft.com/office/drawing/2014/main" id="{4BF14286-C7BE-4C28-9E57-B50EAB330BDE}"/>
              </a:ext>
            </a:extLst>
          </p:cNvPr>
          <p:cNvSpPr/>
          <p:nvPr/>
        </p:nvSpPr>
        <p:spPr>
          <a:xfrm>
            <a:off x="3027600" y="479787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0" name="Szabadkézi sokszög: alakzat 59">
            <a:extLst>
              <a:ext uri="{FF2B5EF4-FFF2-40B4-BE49-F238E27FC236}">
                <a16:creationId xmlns:a16="http://schemas.microsoft.com/office/drawing/2014/main" id="{DD3A28CE-2077-4E7F-BBF7-CB9FC33C6F9A}"/>
              </a:ext>
            </a:extLst>
          </p:cNvPr>
          <p:cNvSpPr/>
          <p:nvPr/>
        </p:nvSpPr>
        <p:spPr>
          <a:xfrm>
            <a:off x="3036077"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1" name="Szabadkézi sokszög: alakzat 60">
            <a:extLst>
              <a:ext uri="{FF2B5EF4-FFF2-40B4-BE49-F238E27FC236}">
                <a16:creationId xmlns:a16="http://schemas.microsoft.com/office/drawing/2014/main" id="{5A8A7C96-99C7-4A5A-8728-305AECB88076}"/>
              </a:ext>
            </a:extLst>
          </p:cNvPr>
          <p:cNvSpPr/>
          <p:nvPr/>
        </p:nvSpPr>
        <p:spPr>
          <a:xfrm>
            <a:off x="3034800" y="5951484"/>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2" name="Szabadkézi sokszög: alakzat 61">
            <a:extLst>
              <a:ext uri="{FF2B5EF4-FFF2-40B4-BE49-F238E27FC236}">
                <a16:creationId xmlns:a16="http://schemas.microsoft.com/office/drawing/2014/main" id="{2CDF92A6-181B-4E8E-AFB1-62951CB7FC43}"/>
              </a:ext>
            </a:extLst>
          </p:cNvPr>
          <p:cNvSpPr/>
          <p:nvPr/>
        </p:nvSpPr>
        <p:spPr>
          <a:xfrm>
            <a:off x="5450462"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Eddig így gondoltam, de ebben a hely-</a:t>
            </a:r>
            <a:r>
              <a:rPr lang="hu-HU" sz="1000" dirty="0" err="1">
                <a:solidFill>
                  <a:prstClr val="black"/>
                </a:solidFill>
                <a:latin typeface="Arial" panose="020B0604020202020204" pitchFamily="34" charset="0"/>
                <a:cs typeface="Arial" panose="020B0604020202020204" pitchFamily="34" charset="0"/>
              </a:rPr>
              <a:t>zetben</a:t>
            </a:r>
            <a:r>
              <a:rPr lang="hu-HU" sz="1000" dirty="0">
                <a:solidFill>
                  <a:prstClr val="black"/>
                </a:solidFill>
                <a:latin typeface="Arial" panose="020B0604020202020204" pitchFamily="34" charset="0"/>
                <a:cs typeface="Arial" panose="020B0604020202020204" pitchFamily="34" charset="0"/>
              </a:rPr>
              <a:t> most az tűnik jónak, ha így gondolom</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3" name="Szabadkézi sokszög: alakzat 62">
            <a:extLst>
              <a:ext uri="{FF2B5EF4-FFF2-40B4-BE49-F238E27FC236}">
                <a16:creationId xmlns:a16="http://schemas.microsoft.com/office/drawing/2014/main" id="{BC590EE5-54EC-4CAB-90F6-A2C17E88E1AC}"/>
              </a:ext>
            </a:extLst>
          </p:cNvPr>
          <p:cNvSpPr/>
          <p:nvPr/>
        </p:nvSpPr>
        <p:spPr>
          <a:xfrm>
            <a:off x="5450462"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Picit olyan ez mintha azt mondanám</a:t>
            </a:r>
          </a:p>
        </p:txBody>
      </p:sp>
      <p:sp>
        <p:nvSpPr>
          <p:cNvPr id="64" name="Szabadkézi sokszög: alakzat 63">
            <a:extLst>
              <a:ext uri="{FF2B5EF4-FFF2-40B4-BE49-F238E27FC236}">
                <a16:creationId xmlns:a16="http://schemas.microsoft.com/office/drawing/2014/main" id="{A33B1844-17B7-42F3-9878-517ECE89CA26}"/>
              </a:ext>
            </a:extLst>
          </p:cNvPr>
          <p:cNvSpPr/>
          <p:nvPr/>
        </p:nvSpPr>
        <p:spPr>
          <a:xfrm>
            <a:off x="7772400"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Vezet, akkor ezt az eredményt lehet publikálni.</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5" name="Szabadkézi sokszög: alakzat 64">
            <a:extLst>
              <a:ext uri="{FF2B5EF4-FFF2-40B4-BE49-F238E27FC236}">
                <a16:creationId xmlns:a16="http://schemas.microsoft.com/office/drawing/2014/main" id="{A2EE3ABF-10CC-404B-A92E-326ED9D487CF}"/>
              </a:ext>
            </a:extLst>
          </p:cNvPr>
          <p:cNvSpPr/>
          <p:nvPr/>
        </p:nvSpPr>
        <p:spPr>
          <a:xfrm>
            <a:off x="7772400"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ez a módszer jobb eredményre</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Tree>
    <p:extLst>
      <p:ext uri="{BB962C8B-B14F-4D97-AF65-F5344CB8AC3E}">
        <p14:creationId xmlns:p14="http://schemas.microsoft.com/office/powerpoint/2010/main" val="266550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7" grpId="0" animBg="1"/>
      <p:bldP spid="40" grpId="0" animBg="1"/>
      <p:bldP spid="41" grpId="0" animBg="1"/>
      <p:bldP spid="43" grpId="0" animBg="1"/>
      <p:bldP spid="44" grpId="0" animBg="1"/>
      <p:bldP spid="51"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ó 2">
            <a:hlinkClick r:id="" action="ppaction://media"/>
            <a:extLst>
              <a:ext uri="{FF2B5EF4-FFF2-40B4-BE49-F238E27FC236}">
                <a16:creationId xmlns:a16="http://schemas.microsoft.com/office/drawing/2014/main" id="{FCE9C94F-E708-4EB2-89EE-200EE4BE37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1148"/>
            <a:ext cx="12192000" cy="6990492"/>
          </a:xfrm>
          <a:prstGeom prst="rect">
            <a:avLst/>
          </a:prstGeom>
        </p:spPr>
      </p:pic>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Két fontos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felvetés</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amely majd kapcsolódik a téziseimhez.</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0612" y="808900"/>
            <a:ext cx="981075" cy="1028700"/>
          </a:xfrm>
          <a:prstGeom prst="rect">
            <a:avLst/>
          </a:prstGeom>
        </p:spPr>
      </p:pic>
      <p:sp>
        <p:nvSpPr>
          <p:cNvPr id="49" name="Dia számának helye 2">
            <a:extLst>
              <a:ext uri="{FF2B5EF4-FFF2-40B4-BE49-F238E27FC236}">
                <a16:creationId xmlns:a16="http://schemas.microsoft.com/office/drawing/2014/main" id="{21736EE2-55F4-4A9E-9E94-4FBD774B8B63}"/>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en-GB" smtClean="0"/>
              <a:pPr rtl="0"/>
              <a:t>87</a:t>
            </a:fld>
            <a:endParaRPr lang="en-GB" dirty="0"/>
          </a:p>
        </p:txBody>
      </p:sp>
      <p:sp>
        <p:nvSpPr>
          <p:cNvPr id="50" name="Dia számának helye 2">
            <a:extLst>
              <a:ext uri="{FF2B5EF4-FFF2-40B4-BE49-F238E27FC236}">
                <a16:creationId xmlns:a16="http://schemas.microsoft.com/office/drawing/2014/main" id="{180F3FF1-1B66-4259-B0A5-56564A6E095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87</a:t>
            </a:fld>
            <a:endParaRPr lang="en-GB" dirty="0"/>
          </a:p>
        </p:txBody>
      </p:sp>
      <p:sp>
        <p:nvSpPr>
          <p:cNvPr id="51" name="Téglalap: szamárfül 50">
            <a:extLst>
              <a:ext uri="{FF2B5EF4-FFF2-40B4-BE49-F238E27FC236}">
                <a16:creationId xmlns:a16="http://schemas.microsoft.com/office/drawing/2014/main" id="{673AF8B5-66DA-4A9E-8492-C8D34DE72C96}"/>
              </a:ext>
            </a:extLst>
          </p:cNvPr>
          <p:cNvSpPr/>
          <p:nvPr/>
        </p:nvSpPr>
        <p:spPr>
          <a:xfrm>
            <a:off x="5366574"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 a neurális hálóban a súlyokat a legutolsó adat szerint módosítjuk (ez az Online </a:t>
            </a:r>
            <a:r>
              <a:rPr lang="hu-HU" sz="1200" dirty="0" err="1">
                <a:latin typeface="Arial Nova Cond" panose="020B0506020202020204" pitchFamily="34" charset="0"/>
              </a:rPr>
              <a:t>learning</a:t>
            </a:r>
            <a:r>
              <a:rPr lang="hu-HU" sz="1200" dirty="0">
                <a:latin typeface="Arial Nova Cond" panose="020B0506020202020204" pitchFamily="34" charset="0"/>
              </a:rPr>
              <a:t> lényege)</a:t>
            </a:r>
            <a:endParaRPr lang="hu-HU" sz="1200" dirty="0">
              <a:solidFill>
                <a:schemeClr val="bg1"/>
              </a:solidFill>
              <a:latin typeface="Arial Nova Cond" panose="020B0506020202020204" pitchFamily="34" charset="0"/>
            </a:endParaRPr>
          </a:p>
        </p:txBody>
      </p:sp>
      <p:sp>
        <p:nvSpPr>
          <p:cNvPr id="52" name="Szabadkézi sokszög: alakzat 51">
            <a:extLst>
              <a:ext uri="{FF2B5EF4-FFF2-40B4-BE49-F238E27FC236}">
                <a16:creationId xmlns:a16="http://schemas.microsoft.com/office/drawing/2014/main" id="{4349251C-B8FC-4778-B1F6-3C44B4B18F58}"/>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53" name="Szabadkézi sokszög: alakzat 52">
            <a:extLst>
              <a:ext uri="{FF2B5EF4-FFF2-40B4-BE49-F238E27FC236}">
                <a16:creationId xmlns:a16="http://schemas.microsoft.com/office/drawing/2014/main" id="{0F1E4462-3E5A-4A64-B1ED-6AE536FAE8E7}"/>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54" name="Téglalap: szamárfül 53">
            <a:extLst>
              <a:ext uri="{FF2B5EF4-FFF2-40B4-BE49-F238E27FC236}">
                <a16:creationId xmlns:a16="http://schemas.microsoft.com/office/drawing/2014/main" id="{3AF2B492-BBE1-4466-A25C-30C67D5EE549}"/>
              </a:ext>
            </a:extLst>
          </p:cNvPr>
          <p:cNvSpPr/>
          <p:nvPr/>
        </p:nvSpPr>
        <p:spPr>
          <a:xfrm>
            <a:off x="9735566"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Tetszik vagy</a:t>
            </a:r>
            <a:br>
              <a:rPr lang="hu-HU" sz="1200" dirty="0">
                <a:latin typeface="Arial Nova Cond" panose="020B0506020202020204" pitchFamily="34" charset="0"/>
              </a:rPr>
            </a:br>
            <a:r>
              <a:rPr lang="hu-HU" sz="1200" dirty="0">
                <a:latin typeface="Arial Nova Cond" panose="020B0506020202020204" pitchFamily="34" charset="0"/>
              </a:rPr>
              <a:t>nem ez a helyzet.</a:t>
            </a:r>
            <a:br>
              <a:rPr lang="hu-HU" sz="1200" dirty="0">
                <a:latin typeface="Arial Nova Cond" panose="020B0506020202020204" pitchFamily="34" charset="0"/>
              </a:rPr>
            </a:br>
            <a:r>
              <a:rPr lang="hu-HU" sz="1200" dirty="0">
                <a:latin typeface="Arial Nova Cond" panose="020B0506020202020204" pitchFamily="34" charset="0"/>
              </a:rPr>
              <a:t>Mivel a rendszerünk</a:t>
            </a:r>
            <a:br>
              <a:rPr lang="hu-HU" sz="1200" dirty="0">
                <a:latin typeface="Arial Nova Cond" panose="020B0506020202020204" pitchFamily="34" charset="0"/>
              </a:rPr>
            </a:br>
            <a:r>
              <a:rPr lang="hu-HU" sz="1200" dirty="0">
                <a:latin typeface="Arial Nova Cond" panose="020B0506020202020204" pitchFamily="34" charset="0"/>
              </a:rPr>
              <a:t>kimetet vissza van</a:t>
            </a:r>
            <a:br>
              <a:rPr lang="hu-HU" sz="1200" dirty="0">
                <a:latin typeface="Arial Nova Cond" panose="020B0506020202020204" pitchFamily="34" charset="0"/>
              </a:rPr>
            </a:br>
            <a:r>
              <a:rPr lang="hu-HU" sz="1200" dirty="0">
                <a:latin typeface="Arial Nova Cond" panose="020B0506020202020204" pitchFamily="34" charset="0"/>
              </a:rPr>
              <a:t>csatolva a döntésbe</a:t>
            </a:r>
            <a:br>
              <a:rPr lang="hu-HU" sz="1200" dirty="0">
                <a:latin typeface="Arial Nova Cond" panose="020B0506020202020204" pitchFamily="34" charset="0"/>
              </a:rPr>
            </a:br>
            <a:r>
              <a:rPr lang="hu-HU" sz="1200" dirty="0">
                <a:latin typeface="Arial Nova Cond" panose="020B0506020202020204" pitchFamily="34" charset="0"/>
              </a:rPr>
              <a:t>minden egyes döntéssel az állapottér egy addig ismeretlen pontjára lépünk és biztosan nem járjuk be a teljes állapotteret</a:t>
            </a:r>
            <a:endParaRPr lang="hu-HU" sz="1200" dirty="0">
              <a:solidFill>
                <a:schemeClr val="bg1"/>
              </a:solidFill>
              <a:latin typeface="Arial Nova Cond" panose="020B0506020202020204" pitchFamily="34" charset="0"/>
            </a:endParaRPr>
          </a:p>
        </p:txBody>
      </p:sp>
      <p:sp>
        <p:nvSpPr>
          <p:cNvPr id="55" name="Szabadkézi sokszög: alakzat 54">
            <a:extLst>
              <a:ext uri="{FF2B5EF4-FFF2-40B4-BE49-F238E27FC236}">
                <a16:creationId xmlns:a16="http://schemas.microsoft.com/office/drawing/2014/main" id="{0140235D-0B37-4348-901F-A10EAC2700B5}"/>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57" name="Szabadkézi sokszög: alakzat 56">
            <a:extLst>
              <a:ext uri="{FF2B5EF4-FFF2-40B4-BE49-F238E27FC236}">
                <a16:creationId xmlns:a16="http://schemas.microsoft.com/office/drawing/2014/main" id="{EB4FCAD1-352F-4530-B648-E0BE5058FC5C}"/>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58" name="Téglalap: szamárfül 57">
            <a:extLst>
              <a:ext uri="{FF2B5EF4-FFF2-40B4-BE49-F238E27FC236}">
                <a16:creationId xmlns:a16="http://schemas.microsoft.com/office/drawing/2014/main" id="{B0124233-D48A-427C-96B9-B76C173A969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59" name="Téglalap: szamárfül 58">
            <a:extLst>
              <a:ext uri="{FF2B5EF4-FFF2-40B4-BE49-F238E27FC236}">
                <a16:creationId xmlns:a16="http://schemas.microsoft.com/office/drawing/2014/main" id="{D3271E45-E903-4F3E-9D27-FEAAD01BD463}"/>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60" name="Szabadkézi sokszög: alakzat 59">
            <a:extLst>
              <a:ext uri="{FF2B5EF4-FFF2-40B4-BE49-F238E27FC236}">
                <a16:creationId xmlns:a16="http://schemas.microsoft.com/office/drawing/2014/main" id="{CF173634-D00E-4637-877B-569B6AB76C7C}"/>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61" name="Szabadkézi sokszög: alakzat 60">
            <a:extLst>
              <a:ext uri="{FF2B5EF4-FFF2-40B4-BE49-F238E27FC236}">
                <a16:creationId xmlns:a16="http://schemas.microsoft.com/office/drawing/2014/main" id="{DDE3B490-CE8D-47B1-80C9-A7D6E99E5426}"/>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62" name="Szabadkézi sokszög: alakzat 61">
            <a:extLst>
              <a:ext uri="{FF2B5EF4-FFF2-40B4-BE49-F238E27FC236}">
                <a16:creationId xmlns:a16="http://schemas.microsoft.com/office/drawing/2014/main" id="{808079BF-6EF0-48AE-8A69-2AA62A46BE70}"/>
              </a:ext>
            </a:extLst>
          </p:cNvPr>
          <p:cNvSpPr/>
          <p:nvPr/>
        </p:nvSpPr>
        <p:spPr>
          <a:xfrm>
            <a:off x="3029960" y="369635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63" name="Szabadkézi sokszög: alakzat 62">
            <a:extLst>
              <a:ext uri="{FF2B5EF4-FFF2-40B4-BE49-F238E27FC236}">
                <a16:creationId xmlns:a16="http://schemas.microsoft.com/office/drawing/2014/main" id="{12E2408F-80C9-46CB-A4C7-56C46C7AF776}"/>
              </a:ext>
            </a:extLst>
          </p:cNvPr>
          <p:cNvSpPr/>
          <p:nvPr/>
        </p:nvSpPr>
        <p:spPr>
          <a:xfrm>
            <a:off x="3027600" y="369635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64" name="Szabadkézi sokszög: alakzat 63">
            <a:extLst>
              <a:ext uri="{FF2B5EF4-FFF2-40B4-BE49-F238E27FC236}">
                <a16:creationId xmlns:a16="http://schemas.microsoft.com/office/drawing/2014/main" id="{B491CC85-6F82-4186-9B41-7B488F532CF5}"/>
              </a:ext>
            </a:extLst>
          </p:cNvPr>
          <p:cNvSpPr/>
          <p:nvPr/>
        </p:nvSpPr>
        <p:spPr>
          <a:xfrm>
            <a:off x="3029960" y="479787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65" name="Szabadkézi sokszög: alakzat 64">
            <a:extLst>
              <a:ext uri="{FF2B5EF4-FFF2-40B4-BE49-F238E27FC236}">
                <a16:creationId xmlns:a16="http://schemas.microsoft.com/office/drawing/2014/main" id="{27D05FDD-EF95-461B-9768-90393CFFF27C}"/>
              </a:ext>
            </a:extLst>
          </p:cNvPr>
          <p:cNvSpPr/>
          <p:nvPr/>
        </p:nvSpPr>
        <p:spPr>
          <a:xfrm>
            <a:off x="3027600" y="479787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6" name="Szabadkézi sokszög: alakzat 65">
            <a:extLst>
              <a:ext uri="{FF2B5EF4-FFF2-40B4-BE49-F238E27FC236}">
                <a16:creationId xmlns:a16="http://schemas.microsoft.com/office/drawing/2014/main" id="{90B8522E-26F2-4870-9934-6563A77E3D7B}"/>
              </a:ext>
            </a:extLst>
          </p:cNvPr>
          <p:cNvSpPr/>
          <p:nvPr/>
        </p:nvSpPr>
        <p:spPr>
          <a:xfrm>
            <a:off x="3036077"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7" name="Szabadkézi sokszög: alakzat 66">
            <a:extLst>
              <a:ext uri="{FF2B5EF4-FFF2-40B4-BE49-F238E27FC236}">
                <a16:creationId xmlns:a16="http://schemas.microsoft.com/office/drawing/2014/main" id="{7549B83D-5496-4062-AE84-E0645737293A}"/>
              </a:ext>
            </a:extLst>
          </p:cNvPr>
          <p:cNvSpPr/>
          <p:nvPr/>
        </p:nvSpPr>
        <p:spPr>
          <a:xfrm>
            <a:off x="3034800" y="5951484"/>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8" name="Szabadkézi sokszög: alakzat 67">
            <a:extLst>
              <a:ext uri="{FF2B5EF4-FFF2-40B4-BE49-F238E27FC236}">
                <a16:creationId xmlns:a16="http://schemas.microsoft.com/office/drawing/2014/main" id="{90A70CC5-B677-486B-8BB9-DDD215249641}"/>
              </a:ext>
            </a:extLst>
          </p:cNvPr>
          <p:cNvSpPr/>
          <p:nvPr/>
        </p:nvSpPr>
        <p:spPr>
          <a:xfrm>
            <a:off x="5450462"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Eddig így gondoltam, de ebben a hely-</a:t>
            </a:r>
            <a:r>
              <a:rPr lang="hu-HU" sz="1000" dirty="0" err="1">
                <a:solidFill>
                  <a:prstClr val="black"/>
                </a:solidFill>
                <a:latin typeface="Arial" panose="020B0604020202020204" pitchFamily="34" charset="0"/>
                <a:cs typeface="Arial" panose="020B0604020202020204" pitchFamily="34" charset="0"/>
              </a:rPr>
              <a:t>zetben</a:t>
            </a:r>
            <a:r>
              <a:rPr lang="hu-HU" sz="1000" dirty="0">
                <a:solidFill>
                  <a:prstClr val="black"/>
                </a:solidFill>
                <a:latin typeface="Arial" panose="020B0604020202020204" pitchFamily="34" charset="0"/>
                <a:cs typeface="Arial" panose="020B0604020202020204" pitchFamily="34" charset="0"/>
              </a:rPr>
              <a:t> most az tűnik jónak, ha így gondolom</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9" name="Szabadkézi sokszög: alakzat 68">
            <a:extLst>
              <a:ext uri="{FF2B5EF4-FFF2-40B4-BE49-F238E27FC236}">
                <a16:creationId xmlns:a16="http://schemas.microsoft.com/office/drawing/2014/main" id="{B53B8941-33C4-4B12-9A65-085D1A0AB3C1}"/>
              </a:ext>
            </a:extLst>
          </p:cNvPr>
          <p:cNvSpPr/>
          <p:nvPr/>
        </p:nvSpPr>
        <p:spPr>
          <a:xfrm>
            <a:off x="5450462"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Picit olyan ez mintha azt mondanám</a:t>
            </a:r>
          </a:p>
        </p:txBody>
      </p:sp>
      <p:sp>
        <p:nvSpPr>
          <p:cNvPr id="70" name="Szabadkézi sokszög: alakzat 69">
            <a:extLst>
              <a:ext uri="{FF2B5EF4-FFF2-40B4-BE49-F238E27FC236}">
                <a16:creationId xmlns:a16="http://schemas.microsoft.com/office/drawing/2014/main" id="{25ABB1E7-1085-4811-9C82-DA4F299FC2B6}"/>
              </a:ext>
            </a:extLst>
          </p:cNvPr>
          <p:cNvSpPr/>
          <p:nvPr/>
        </p:nvSpPr>
        <p:spPr>
          <a:xfrm>
            <a:off x="7772400"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Vezet, akkor ezt az eredményt lehet publikálni.</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71" name="Szabadkézi sokszög: alakzat 70">
            <a:extLst>
              <a:ext uri="{FF2B5EF4-FFF2-40B4-BE49-F238E27FC236}">
                <a16:creationId xmlns:a16="http://schemas.microsoft.com/office/drawing/2014/main" id="{675EE391-D424-4C5A-AF46-8C288C6E5051}"/>
              </a:ext>
            </a:extLst>
          </p:cNvPr>
          <p:cNvSpPr/>
          <p:nvPr/>
        </p:nvSpPr>
        <p:spPr>
          <a:xfrm>
            <a:off x="7772400"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ez a módszer jobb eredményre</a:t>
            </a:r>
          </a:p>
        </p:txBody>
      </p:sp>
      <p:sp>
        <p:nvSpPr>
          <p:cNvPr id="72" name="Szabadkézi sokszög: alakzat 71">
            <a:extLst>
              <a:ext uri="{FF2B5EF4-FFF2-40B4-BE49-F238E27FC236}">
                <a16:creationId xmlns:a16="http://schemas.microsoft.com/office/drawing/2014/main" id="{08F3F8C1-915D-4C7B-92F9-DC7B2A854D83}"/>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73" name="Szabadkézi sokszög: alakzat 72">
            <a:extLst>
              <a:ext uri="{FF2B5EF4-FFF2-40B4-BE49-F238E27FC236}">
                <a16:creationId xmlns:a16="http://schemas.microsoft.com/office/drawing/2014/main" id="{30D03452-81C8-4C99-8FCB-C43F11BEBA8F}"/>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Tree>
    <p:extLst>
      <p:ext uri="{BB962C8B-B14F-4D97-AF65-F5344CB8AC3E}">
        <p14:creationId xmlns:p14="http://schemas.microsoft.com/office/powerpoint/2010/main" val="27973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fade">
                                      <p:cBhvr>
                                        <p:cTn id="78" dur="500"/>
                                        <p:tgtEl>
                                          <p:spTgt spid="6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fade">
                                      <p:cBhvr>
                                        <p:cTn id="9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5" repeatCount="indefinite" fill="hold" display="0">
                  <p:stCondLst>
                    <p:cond delay="indefinite"/>
                  </p:stCondLst>
                </p:cTn>
                <p:tgtEl>
                  <p:spTgt spid="5"/>
                </p:tgtEl>
              </p:cMediaNode>
            </p:video>
          </p:childTnLst>
        </p:cTn>
      </p:par>
    </p:tnLst>
    <p:bldLst>
      <p:bldP spid="51" grpId="0" animBg="1"/>
      <p:bldP spid="52" grpId="0" animBg="1"/>
      <p:bldP spid="53"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ni_ANN_">
            <a:hlinkClick r:id="" action="ppaction://media"/>
            <a:extLst>
              <a:ext uri="{FF2B5EF4-FFF2-40B4-BE49-F238E27FC236}">
                <a16:creationId xmlns:a16="http://schemas.microsoft.com/office/drawing/2014/main" id="{0B9DDE3C-CF90-4780-BEB9-C3234B34182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200400" y="381000"/>
            <a:ext cx="5791200" cy="6096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88</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6" name="Téglalap: lekerekített 15">
            <a:extLst>
              <a:ext uri="{FF2B5EF4-FFF2-40B4-BE49-F238E27FC236}">
                <a16:creationId xmlns:a16="http://schemas.microsoft.com/office/drawing/2014/main" id="{C0FE0C23-1986-4B81-B60F-EAF9B11DC3B2}"/>
              </a:ext>
            </a:extLst>
          </p:cNvPr>
          <p:cNvSpPr/>
          <p:nvPr/>
        </p:nvSpPr>
        <p:spPr>
          <a:xfrm>
            <a:off x="-1012" y="5611619"/>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bevágtam alá egy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 zenét, hogy ne kapjon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agybajt az ember</a:t>
            </a:r>
          </a:p>
        </p:txBody>
      </p:sp>
      <p:sp>
        <p:nvSpPr>
          <p:cNvPr id="17" name="Szabadkézi sokszög: alakzat 16">
            <a:extLst>
              <a:ext uri="{FF2B5EF4-FFF2-40B4-BE49-F238E27FC236}">
                <a16:creationId xmlns:a16="http://schemas.microsoft.com/office/drawing/2014/main" id="{A3DFCF43-1A17-4F30-9839-D165CC85DDE5}"/>
              </a:ext>
            </a:extLst>
          </p:cNvPr>
          <p:cNvSpPr/>
          <p:nvPr/>
        </p:nvSpPr>
        <p:spPr>
          <a:xfrm>
            <a:off x="-1012" y="5520951"/>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Olyan hosszú</a:t>
            </a:r>
          </a:p>
        </p:txBody>
      </p:sp>
      <p:pic>
        <p:nvPicPr>
          <p:cNvPr id="5" name="Stream It's Nice Here by AYEON Listen online for free on Sou-2">
            <a:hlinkClick r:id="" action="ppaction://media"/>
            <a:extLst>
              <a:ext uri="{FF2B5EF4-FFF2-40B4-BE49-F238E27FC236}">
                <a16:creationId xmlns:a16="http://schemas.microsoft.com/office/drawing/2014/main" id="{D4C47622-F36E-47FD-9775-C5105F342915}"/>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656248" y="5951219"/>
            <a:ext cx="609600" cy="609600"/>
          </a:xfrm>
          <a:prstGeom prst="rect">
            <a:avLst/>
          </a:prstGeom>
        </p:spPr>
      </p:pic>
      <p:sp>
        <p:nvSpPr>
          <p:cNvPr id="22" name="Szabadkézi sokszög: alakzat 21">
            <a:extLst>
              <a:ext uri="{FF2B5EF4-FFF2-40B4-BE49-F238E27FC236}">
                <a16:creationId xmlns:a16="http://schemas.microsoft.com/office/drawing/2014/main" id="{9D15048E-3B0A-46C7-9B32-70722B7EDF49}"/>
              </a:ext>
            </a:extLst>
          </p:cNvPr>
          <p:cNvSpPr/>
          <p:nvPr/>
        </p:nvSpPr>
        <p:spPr>
          <a:xfrm>
            <a:off x="1058655" y="1804199"/>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Elfelejtettem rátenni a számozást, </a:t>
            </a:r>
            <a:r>
              <a:rPr lang="hu-HU" sz="1000" dirty="0" err="1">
                <a:solidFill>
                  <a:prstClr val="black"/>
                </a:solidFill>
                <a:latin typeface="Arial" panose="020B0604020202020204" pitchFamily="34" charset="0"/>
                <a:cs typeface="Arial" panose="020B0604020202020204" pitchFamily="34" charset="0"/>
              </a:rPr>
              <a:t>ToDo</a:t>
            </a:r>
            <a:r>
              <a:rPr lang="hu-HU" sz="1000" dirty="0">
                <a:solidFill>
                  <a:prstClr val="black"/>
                </a:solidFill>
                <a:latin typeface="Arial" panose="020B0604020202020204" pitchFamily="34" charset="0"/>
                <a:cs typeface="Arial" panose="020B0604020202020204" pitchFamily="34" charset="0"/>
              </a:rPr>
              <a:t>: - legyen számozva ez is</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3" name="Szabadkézi sokszög: alakzat 22">
            <a:extLst>
              <a:ext uri="{FF2B5EF4-FFF2-40B4-BE49-F238E27FC236}">
                <a16:creationId xmlns:a16="http://schemas.microsoft.com/office/drawing/2014/main" id="{05E08EA4-77EE-465C-9763-57364604F435}"/>
              </a:ext>
            </a:extLst>
          </p:cNvPr>
          <p:cNvSpPr/>
          <p:nvPr/>
        </p:nvSpPr>
        <p:spPr>
          <a:xfrm>
            <a:off x="1058655" y="180419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Igy alakul a neurális háló </a:t>
            </a:r>
          </a:p>
        </p:txBody>
      </p:sp>
      <p:sp>
        <p:nvSpPr>
          <p:cNvPr id="24" name="Szabadkézi sokszög: alakzat 23">
            <a:extLst>
              <a:ext uri="{FF2B5EF4-FFF2-40B4-BE49-F238E27FC236}">
                <a16:creationId xmlns:a16="http://schemas.microsoft.com/office/drawing/2014/main" id="{3A241793-909F-4D8E-9F71-FF4A14355720}"/>
              </a:ext>
            </a:extLst>
          </p:cNvPr>
          <p:cNvSpPr/>
          <p:nvPr/>
        </p:nvSpPr>
        <p:spPr>
          <a:xfrm>
            <a:off x="1058655" y="312936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err="1">
                <a:solidFill>
                  <a:prstClr val="black"/>
                </a:solidFill>
                <a:latin typeface="Arial" panose="020B0604020202020204" pitchFamily="34" charset="0"/>
                <a:cs typeface="Arial" panose="020B0604020202020204" pitchFamily="34" charset="0"/>
              </a:rPr>
              <a:t>Abs</a:t>
            </a:r>
            <a:r>
              <a:rPr lang="hu-HU" sz="1000" dirty="0">
                <a:solidFill>
                  <a:prstClr val="black"/>
                </a:solidFill>
                <a:latin typeface="Arial" panose="020B0604020202020204" pitchFamily="34" charset="0"/>
                <a:cs typeface="Arial" panose="020B0604020202020204" pitchFamily="34" charset="0"/>
              </a:rPr>
              <a:t>(0.5)-nél kisebb sulyok vonalait ne nagyítsa – de ez így animációban nem annyira jó </a:t>
            </a:r>
            <a:r>
              <a:rPr lang="hu-HU" sz="1000" dirty="0" err="1">
                <a:solidFill>
                  <a:prstClr val="black"/>
                </a:solidFill>
                <a:latin typeface="Arial" panose="020B0604020202020204" pitchFamily="34" charset="0"/>
                <a:cs typeface="Arial" panose="020B0604020202020204" pitchFamily="34" charset="0"/>
              </a:rPr>
              <a:t>ToDo</a:t>
            </a:r>
            <a:r>
              <a:rPr lang="hu-HU" sz="1000" dirty="0">
                <a:solidFill>
                  <a:prstClr val="black"/>
                </a:solidFill>
                <a:latin typeface="Arial" panose="020B0604020202020204" pitchFamily="34" charset="0"/>
                <a:cs typeface="Arial" panose="020B0604020202020204" pitchFamily="34" charset="0"/>
              </a:rPr>
              <a:t>: </a:t>
            </a:r>
            <a:r>
              <a:rPr lang="hu-HU" sz="1000" dirty="0" err="1">
                <a:solidFill>
                  <a:prstClr val="black"/>
                </a:solidFill>
                <a:latin typeface="Arial" panose="020B0604020202020204" pitchFamily="34" charset="0"/>
                <a:cs typeface="Arial" panose="020B0604020202020204" pitchFamily="34" charset="0"/>
              </a:rPr>
              <a:t>átirini</a:t>
            </a:r>
            <a:endParaRPr lang="hu-HU" dirty="0"/>
          </a:p>
        </p:txBody>
      </p:sp>
      <p:sp>
        <p:nvSpPr>
          <p:cNvPr id="25" name="Szabadkézi sokszög: alakzat 24">
            <a:extLst>
              <a:ext uri="{FF2B5EF4-FFF2-40B4-BE49-F238E27FC236}">
                <a16:creationId xmlns:a16="http://schemas.microsoft.com/office/drawing/2014/main" id="{771FA441-082D-40C6-82A0-CC66E745BDFB}"/>
              </a:ext>
            </a:extLst>
          </p:cNvPr>
          <p:cNvSpPr/>
          <p:nvPr/>
        </p:nvSpPr>
        <p:spPr>
          <a:xfrm>
            <a:off x="1058655" y="312936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Annó</a:t>
            </a:r>
            <a:r>
              <a:rPr lang="hu-HU" sz="1000" dirty="0">
                <a:solidFill>
                  <a:schemeClr val="tx1"/>
                </a:solidFill>
                <a:latin typeface="Arial" panose="020B0604020202020204" pitchFamily="34" charset="0"/>
                <a:cs typeface="Arial" panose="020B0604020202020204" pitchFamily="34" charset="0"/>
              </a:rPr>
              <a:t> ezt úgy írtam meg, hogy a</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8975035" y="83818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Azonkívűl</a:t>
            </a:r>
            <a:r>
              <a:rPr lang="hu-HU" sz="1000" dirty="0">
                <a:solidFill>
                  <a:schemeClr val="tx1"/>
                </a:solidFill>
                <a:latin typeface="Arial" panose="020B0604020202020204" pitchFamily="34" charset="0"/>
                <a:cs typeface="Arial" panose="020B0604020202020204" pitchFamily="34" charset="0"/>
              </a:rPr>
              <a:t>, hogy nekem tetszik az ég egy adta világon semmi értelme – annyit látunk, hogy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9063408" y="83722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Különben ennek az ábrának</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8975035" y="455493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Majd diszkrét </a:t>
            </a:r>
            <a:r>
              <a:rPr lang="hu-HU" sz="1000" dirty="0" err="1">
                <a:solidFill>
                  <a:schemeClr val="tx1"/>
                </a:solidFill>
                <a:latin typeface="Arial" panose="020B0604020202020204" pitchFamily="34" charset="0"/>
                <a:cs typeface="Arial" panose="020B0604020202020204" pitchFamily="34" charset="0"/>
              </a:rPr>
              <a:t>ugrásokat</a:t>
            </a:r>
            <a:r>
              <a:rPr lang="hu-HU" sz="1000" dirty="0">
                <a:solidFill>
                  <a:schemeClr val="tx1"/>
                </a:solidFill>
                <a:latin typeface="Arial" panose="020B0604020202020204" pitchFamily="34" charset="0"/>
                <a:cs typeface="Arial" panose="020B0604020202020204" pitchFamily="34" charset="0"/>
              </a:rPr>
              <a:t> teszek az útba, hogy akkor hogyan reagál egy-egy ugrásra</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9063408" y="455398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Azért az majd érdekes lesz, ha</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8975035" y="56112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Látványos, ember nincs aki átlátná, hogy mi történik benni. (na mindegy)</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9063408" y="56103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Jól fog ez még jönni, de azon túl, hogy</a:t>
            </a:r>
          </a:p>
        </p:txBody>
      </p:sp>
    </p:spTree>
    <p:extLst>
      <p:ext uri="{BB962C8B-B14F-4D97-AF65-F5344CB8AC3E}">
        <p14:creationId xmlns:p14="http://schemas.microsoft.com/office/powerpoint/2010/main" val="378253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8138" fill="hold"/>
                                        <p:tgtEl>
                                          <p:spTgt spid="5"/>
                                        </p:tgtEl>
                                      </p:cBhvr>
                                    </p:cmd>
                                  </p:childTnLst>
                                </p:cTn>
                              </p:par>
                              <p:par>
                                <p:cTn id="7" presetID="1" presetClass="mediacall" presetSubtype="0" fill="hold" nodeType="withEffect">
                                  <p:stCondLst>
                                    <p:cond delay="0"/>
                                  </p:stCondLst>
                                  <p:childTnLst>
                                    <p:cmd type="call" cmd="playFrom(0.0)">
                                      <p:cBhvr>
                                        <p:cTn id="8" dur="33700" fill="hold"/>
                                        <p:tgtEl>
                                          <p:spTgt spid="6"/>
                                        </p:tgtEl>
                                      </p:cBhvr>
                                    </p:cmd>
                                  </p:childTnLst>
                                </p:cTn>
                              </p:par>
                              <p:par>
                                <p:cTn id="9" presetID="10" presetClass="entr" presetSubtype="0" fill="hold" grpId="0" nodeType="withEffect">
                                  <p:stCondLst>
                                    <p:cond delay="1000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100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200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200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300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300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5"/>
                </p:tgtEl>
              </p:cMediaNode>
            </p:audio>
            <p:video>
              <p:cMediaNode vol="80000">
                <p:cTn id="33" fill="hold" display="0">
                  <p:stCondLst>
                    <p:cond delay="indefinite"/>
                  </p:stCondLst>
                </p:cTn>
                <p:tgtEl>
                  <p:spTgt spid="6"/>
                </p:tgtEl>
              </p:cMediaNode>
            </p:video>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6"/>
                                        </p:tgtEl>
                                      </p:cBhvr>
                                    </p:cmd>
                                  </p:childTnLst>
                                </p:cTn>
                              </p:par>
                            </p:childTnLst>
                          </p:cTn>
                        </p:par>
                      </p:childTnLst>
                    </p:cTn>
                  </p:par>
                </p:childTnLst>
              </p:cTn>
              <p:nextCondLst>
                <p:cond evt="onClick" delay="0">
                  <p:tgtEl>
                    <p:spTgt spid="6"/>
                  </p:tgtEl>
                </p:cond>
              </p:nextCondLst>
            </p:seq>
          </p:childTnLst>
        </p:cTn>
      </p:par>
    </p:tnLst>
    <p:bldLst>
      <p:bldP spid="13" grpId="0" animBg="1"/>
      <p:bldP spid="20" grpId="0" animBg="1"/>
      <p:bldP spid="21" grpId="0" animBg="1"/>
      <p:bldP spid="26" grpId="0" animBg="1"/>
      <p:bldP spid="28" grpId="0" animBg="1"/>
      <p:bldP spid="29" grpId="0" animBg="1"/>
      <p:bldP spid="3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
        <p:nvSpPr>
          <p:cNvPr id="9" name="Téglalap: szamárfül 8">
            <a:extLst>
              <a:ext uri="{FF2B5EF4-FFF2-40B4-BE49-F238E27FC236}">
                <a16:creationId xmlns:a16="http://schemas.microsoft.com/office/drawing/2014/main" id="{682F66A3-BA49-4D84-A79D-DF720BF34F97}"/>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58: szep animacio arra, hogy a ML algoritmus, hogyan probalja railleszteni a grafikonjat egy folyton valtozo fuggvenyre... Tetszik, de ez nem a ML-el altalaban elerheto eredmenyt mutatja? Ha jol sejtem, ez (szinte) mindig igy van...</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0DB7A077-F75D-48AC-95A2-D08837F0B5E5}"/>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Koncepcionális magyarázat és a működés magyarázatának a része. Szerettem volna csinálni egy ábrát (és a hozzá tartozó </a:t>
            </a:r>
            <a:r>
              <a:rPr lang="hu-HU" sz="1200" dirty="0" err="1">
                <a:solidFill>
                  <a:srgbClr val="000000"/>
                </a:solidFill>
                <a:latin typeface="Arial Nova Cond" panose="020B0506020202020204" pitchFamily="34" charset="0"/>
              </a:rPr>
              <a:t>progit</a:t>
            </a:r>
            <a:r>
              <a:rPr lang="hu-HU" sz="1200" dirty="0">
                <a:solidFill>
                  <a:srgbClr val="000000"/>
                </a:solidFill>
                <a:latin typeface="Arial Nova Cond" panose="020B0506020202020204" pitchFamily="34" charset="0"/>
              </a:rPr>
              <a:t>) ami előállítja ezt. Hasonló lesz a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esetében is – bár ott nem ilyen szép egyenletes lesz a felület de ez segít megérteni majd a működést.</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E1260B8F-E0D5-45FE-A061-BA24C7DE6E69}"/>
              </a:ext>
            </a:extLst>
          </p:cNvPr>
          <p:cNvSpPr/>
          <p:nvPr/>
        </p:nvSpPr>
        <p:spPr>
          <a:xfrm>
            <a:off x="316652" y="352540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 laikus számára nem annyira – jeltőségteljesen különböző megközelítés van.</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És egy ilyen ábra segítségével fogom tudni majd bemutatni a két megközelítés közötti eltérést </a:t>
            </a:r>
            <a:r>
              <a:rPr lang="hu-HU" sz="1200" dirty="0">
                <a:solidFill>
                  <a:schemeClr val="bg1"/>
                </a:solidFill>
                <a:latin typeface="Arial Nova Cond" panose="020B0506020202020204" pitchFamily="34" charset="0"/>
              </a:rPr>
              <a: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
        <p:nvSpPr>
          <p:cNvPr id="10" name="Téglalap: szamárfül 9">
            <a:extLst>
              <a:ext uri="{FF2B5EF4-FFF2-40B4-BE49-F238E27FC236}">
                <a16:creationId xmlns:a16="http://schemas.microsoft.com/office/drawing/2014/main" id="{881B8AD2-F8D8-448A-B565-AC4A21F9E1D4}"/>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 most következő</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a:t>
            </a:r>
            <a:r>
              <a:rPr lang="hu-HU" sz="1200" dirty="0" err="1">
                <a:solidFill>
                  <a:srgbClr val="000000"/>
                </a:solidFill>
                <a:latin typeface="Arial Nova Cond" panose="020B0506020202020204" pitchFamily="34" charset="0"/>
              </a:rPr>
              <a:t>slide</a:t>
            </a:r>
            <a:r>
              <a:rPr lang="hu-HU" sz="1200" dirty="0">
                <a:solidFill>
                  <a:srgbClr val="000000"/>
                </a:solidFill>
                <a:latin typeface="Arial Nova Cond" panose="020B0506020202020204" pitchFamily="34" charset="0"/>
              </a:rPr>
              <a:t> ennek a két megközelítésnek az eltérő jellegét mutatja be.</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D6B93A8B-7319-49ED-B184-2432666087D3}"/>
              </a:ext>
            </a:extLst>
          </p:cNvPr>
          <p:cNvSpPr/>
          <p:nvPr/>
        </p:nvSpPr>
        <p:spPr>
          <a:xfrm>
            <a:off x="4860563"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Bár ezeket itt még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fejtem alaposan ki, a fejemben már összeállt és egy olyan problémát nyit ki ami messze túlmutat az </a:t>
            </a:r>
            <a:r>
              <a:rPr lang="hu-HU" sz="1200" dirty="0" err="1">
                <a:solidFill>
                  <a:srgbClr val="000000"/>
                </a:solidFill>
                <a:latin typeface="Arial Nova Cond" panose="020B0506020202020204" pitchFamily="34" charset="0"/>
              </a:rPr>
              <a:t>optimizeren</a:t>
            </a:r>
            <a:r>
              <a:rPr lang="hu-HU" sz="1200" dirty="0">
                <a:solidFill>
                  <a:srgbClr val="000000"/>
                </a:solidFill>
                <a:latin typeface="Arial Nova Cond" panose="020B0506020202020204" pitchFamily="34" charset="0"/>
              </a:rPr>
              <a:t> – ha felhasználó szempontból nézed.</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5458DE69-0E59-4DD9-999F-0D03F175509F}"/>
              </a:ext>
            </a:extLst>
          </p:cNvPr>
          <p:cNvSpPr/>
          <p:nvPr/>
        </p:nvSpPr>
        <p:spPr>
          <a:xfrm>
            <a:off x="7579219"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Ha ML</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Szemüvegen keresztül nézed, akkor ez egy nagyon érdekes kérdés de gyanítom, hogy ez engem érdekel a laborban és (pont)</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E5277CEC-4A97-4A4D-AA73-CA8E25C6FE77}"/>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Hosszú távon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Viszont engem ez a kérdés jobban érdekel mint bármi.</a:t>
            </a:r>
            <a:endParaRPr lang="hu-HU" sz="1200" dirty="0">
              <a:solidFill>
                <a:schemeClr val="bg1"/>
              </a:solidFill>
              <a:latin typeface="Arial Nova Cond" panose="020B0506020202020204" pitchFamily="34" charset="0"/>
            </a:endParaRPr>
          </a:p>
        </p:txBody>
      </p:sp>
      <p:sp>
        <p:nvSpPr>
          <p:cNvPr id="18" name="Téglalap: szamárfül 17">
            <a:extLst>
              <a:ext uri="{FF2B5EF4-FFF2-40B4-BE49-F238E27FC236}">
                <a16:creationId xmlns:a16="http://schemas.microsoft.com/office/drawing/2014/main" id="{9CCAAC2B-BC3C-4044-A7A9-3757F8042796}"/>
              </a:ext>
            </a:extLst>
          </p:cNvPr>
          <p:cNvSpPr/>
          <p:nvPr/>
        </p:nvSpPr>
        <p:spPr>
          <a:xfrm>
            <a:off x="486056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 ML is olyan dolog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lehet hozzá úgy érteni, hogy össze tudsz rakni egy programot </a:t>
            </a:r>
            <a:r>
              <a:rPr lang="hu-HU" sz="1200" dirty="0" err="1">
                <a:solidFill>
                  <a:srgbClr val="000000"/>
                </a:solidFill>
                <a:latin typeface="Arial Nova Cond" panose="020B0506020202020204" pitchFamily="34" charset="0"/>
              </a:rPr>
              <a:t>Kerasban</a:t>
            </a:r>
            <a:r>
              <a:rPr lang="hu-HU" sz="1200" dirty="0">
                <a:solidFill>
                  <a:srgbClr val="000000"/>
                </a:solidFill>
                <a:latin typeface="Arial Nova Cond" panose="020B0506020202020204" pitchFamily="34" charset="0"/>
              </a:rPr>
              <a:t> vagy </a:t>
            </a:r>
            <a:r>
              <a:rPr lang="hu-HU" sz="1200" dirty="0" err="1">
                <a:solidFill>
                  <a:srgbClr val="000000"/>
                </a:solidFill>
                <a:latin typeface="Arial Nova Cond" panose="020B0506020202020204" pitchFamily="34" charset="0"/>
              </a:rPr>
              <a:t>PyTorchban</a:t>
            </a:r>
            <a:r>
              <a:rPr lang="hu-HU" sz="1200" dirty="0">
                <a:solidFill>
                  <a:srgbClr val="000000"/>
                </a:solidFill>
                <a:latin typeface="Arial Nova Cond" panose="020B0506020202020204" pitchFamily="34" charset="0"/>
              </a:rPr>
              <a:t> vagy kedvenc keretrendszeredben.</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79BE2ED8-A1B7-4BFD-B5FA-7072C16F9713}"/>
              </a:ext>
            </a:extLst>
          </p:cNvPr>
          <p:cNvSpPr/>
          <p:nvPr/>
        </p:nvSpPr>
        <p:spPr>
          <a:xfrm>
            <a:off x="7577928" y="342260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De az megint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Egy másik dolog  ha érted, hogy mögötte mi történik. Nálam hosszútávon mindenféleképpen ez a cél és ez ebben a felfedező utazásban egy lépés.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8" grpId="0" animBg="1"/>
      <p:bldP spid="2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91</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
        <p:nvSpPr>
          <p:cNvPr id="4" name="Felirat: vonal kerettel és kiemelősávval 3">
            <a:extLst>
              <a:ext uri="{FF2B5EF4-FFF2-40B4-BE49-F238E27FC236}">
                <a16:creationId xmlns:a16="http://schemas.microsoft.com/office/drawing/2014/main" id="{0378A3F2-96D5-4B52-B6FB-0D0367FDB750}"/>
              </a:ext>
            </a:extLst>
          </p:cNvPr>
          <p:cNvSpPr/>
          <p:nvPr/>
        </p:nvSpPr>
        <p:spPr>
          <a:xfrm>
            <a:off x="314582" y="3587377"/>
            <a:ext cx="1418968" cy="841747"/>
          </a:xfrm>
          <a:prstGeom prst="accentBorderCallout1">
            <a:avLst>
              <a:gd name="adj1" fmla="val 33002"/>
              <a:gd name="adj2" fmla="val 107370"/>
              <a:gd name="adj3" fmla="val 151546"/>
              <a:gd name="adj4" fmla="val 14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kék vonal a függvény amit közelíteni akarunk</a:t>
            </a:r>
          </a:p>
        </p:txBody>
      </p:sp>
      <p:sp>
        <p:nvSpPr>
          <p:cNvPr id="11" name="Felirat: vonal kerettel és kiemelősávval 10">
            <a:extLst>
              <a:ext uri="{FF2B5EF4-FFF2-40B4-BE49-F238E27FC236}">
                <a16:creationId xmlns:a16="http://schemas.microsoft.com/office/drawing/2014/main" id="{37046418-775D-4153-9131-379E46C3BF29}"/>
              </a:ext>
            </a:extLst>
          </p:cNvPr>
          <p:cNvSpPr/>
          <p:nvPr/>
        </p:nvSpPr>
        <p:spPr>
          <a:xfrm>
            <a:off x="314582" y="4511302"/>
            <a:ext cx="1418968" cy="841747"/>
          </a:xfrm>
          <a:prstGeom prst="accentBorderCallout1">
            <a:avLst>
              <a:gd name="adj1" fmla="val 33002"/>
              <a:gd name="adj2" fmla="val 107370"/>
              <a:gd name="adj3" fmla="val -55533"/>
              <a:gd name="adj4" fmla="val 150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fekete a batch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2" name="Felirat: vonal kerettel és kiemelősávval 11">
            <a:extLst>
              <a:ext uri="{FF2B5EF4-FFF2-40B4-BE49-F238E27FC236}">
                <a16:creationId xmlns:a16="http://schemas.microsoft.com/office/drawing/2014/main" id="{FA3D6F10-4CA2-46EF-BAF8-12056FDE4886}"/>
              </a:ext>
            </a:extLst>
          </p:cNvPr>
          <p:cNvSpPr/>
          <p:nvPr/>
        </p:nvSpPr>
        <p:spPr>
          <a:xfrm>
            <a:off x="314582" y="5435227"/>
            <a:ext cx="1418968" cy="841747"/>
          </a:xfrm>
          <a:prstGeom prst="accentBorderCallout1">
            <a:avLst>
              <a:gd name="adj1" fmla="val 33002"/>
              <a:gd name="adj2" fmla="val 107370"/>
              <a:gd name="adj3" fmla="val -54401"/>
              <a:gd name="adj4" fmla="val 145302"/>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piros az Online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7" name="Felirat: vonal kerettel és kiemelősávval 16">
            <a:extLst>
              <a:ext uri="{FF2B5EF4-FFF2-40B4-BE49-F238E27FC236}">
                <a16:creationId xmlns:a16="http://schemas.microsoft.com/office/drawing/2014/main" id="{41F86232-4B46-47D8-BD6C-C3C52D5BB337}"/>
              </a:ext>
            </a:extLst>
          </p:cNvPr>
          <p:cNvSpPr/>
          <p:nvPr/>
        </p:nvSpPr>
        <p:spPr>
          <a:xfrm>
            <a:off x="10544432" y="3587377"/>
            <a:ext cx="1418968" cy="841747"/>
          </a:xfrm>
          <a:prstGeom prst="accentBorderCallout1">
            <a:avLst>
              <a:gd name="adj1" fmla="val 34134"/>
              <a:gd name="adj2" fmla="val -6073"/>
              <a:gd name="adj3" fmla="val 19151"/>
              <a:gd name="adj4" fmla="val -3191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Idővel az </a:t>
            </a:r>
            <a:r>
              <a:rPr lang="hu-HU" sz="1200" dirty="0" err="1">
                <a:latin typeface="Arial Nova Cond" panose="020B0506020202020204" pitchFamily="34" charset="0"/>
                <a:cs typeface="Aldhabi" panose="020B0604020202020204" pitchFamily="2" charset="-78"/>
              </a:rPr>
              <a:t>oline</a:t>
            </a:r>
            <a:r>
              <a:rPr lang="hu-HU" sz="1200" dirty="0">
                <a:latin typeface="Arial Nova Cond" panose="020B0506020202020204" pitchFamily="34" charset="0"/>
                <a:cs typeface="Aldhabi" panose="020B0604020202020204" pitchFamily="2" charset="-78"/>
              </a:rPr>
              <a:t> jobban közelít az eredetihez</a:t>
            </a:r>
          </a:p>
        </p:txBody>
      </p:sp>
      <p:sp>
        <p:nvSpPr>
          <p:cNvPr id="18" name="Felirat: vonal kerettel és kiemelősávval 17">
            <a:extLst>
              <a:ext uri="{FF2B5EF4-FFF2-40B4-BE49-F238E27FC236}">
                <a16:creationId xmlns:a16="http://schemas.microsoft.com/office/drawing/2014/main" id="{F78E8DBA-FD0C-4E08-BE0C-EE729A851F18}"/>
              </a:ext>
            </a:extLst>
          </p:cNvPr>
          <p:cNvSpPr/>
          <p:nvPr/>
        </p:nvSpPr>
        <p:spPr>
          <a:xfrm>
            <a:off x="10544432" y="4511302"/>
            <a:ext cx="1418968" cy="841747"/>
          </a:xfrm>
          <a:prstGeom prst="accentBorderCallout1">
            <a:avLst>
              <a:gd name="adj1" fmla="val 35265"/>
              <a:gd name="adj2" fmla="val -6073"/>
              <a:gd name="adj3" fmla="val -53270"/>
              <a:gd name="adj4" fmla="val -33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Batch az elején gyorsabban konvergál</a:t>
            </a:r>
          </a:p>
        </p:txBody>
      </p:sp>
      <p:sp>
        <p:nvSpPr>
          <p:cNvPr id="21" name="Szöveg helye 14">
            <a:extLst>
              <a:ext uri="{FF2B5EF4-FFF2-40B4-BE49-F238E27FC236}">
                <a16:creationId xmlns:a16="http://schemas.microsoft.com/office/drawing/2014/main" id="{0FBB8C52-23D1-4114-8708-94735292629A}"/>
              </a:ext>
            </a:extLst>
          </p:cNvPr>
          <p:cNvSpPr txBox="1">
            <a:spLocks/>
          </p:cNvSpPr>
          <p:nvPr/>
        </p:nvSpPr>
        <p:spPr>
          <a:xfrm>
            <a:off x="2247899" y="5825450"/>
            <a:ext cx="7972425" cy="89602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azt látjuk,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Hogyan konvergál az iterációk során a két tanulási mód a becsülni kívánt </a:t>
            </a:r>
            <a:r>
              <a:rPr lang="hu-HU" dirty="0" err="1">
                <a:solidFill>
                  <a:schemeClr val="tx1"/>
                </a:solidFill>
                <a:latin typeface="Calibri Light" panose="020F0302020204030204" pitchFamily="34" charset="0"/>
                <a:cs typeface="Calibri Light" panose="020F0302020204030204" pitchFamily="34" charset="0"/>
              </a:rPr>
              <a:t>függvényhze</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Ball oldalon az eredet és a két becsült függvény. Jobb oldalon a kettő (1-hibájának) alakulása.</a:t>
            </a:r>
          </a:p>
        </p:txBody>
      </p:sp>
      <p:sp>
        <p:nvSpPr>
          <p:cNvPr id="22" name="Téglalap: szamárfül 21">
            <a:extLst>
              <a:ext uri="{FF2B5EF4-FFF2-40B4-BE49-F238E27FC236}">
                <a16:creationId xmlns:a16="http://schemas.microsoft.com/office/drawing/2014/main" id="{03CA0483-DBB8-4F2A-9E0C-2342E70305AF}"/>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58: </a:t>
            </a:r>
            <a:r>
              <a:rPr lang="hu-HU" sz="1200" dirty="0" err="1">
                <a:solidFill>
                  <a:srgbClr val="000000"/>
                </a:solidFill>
                <a:latin typeface="Arial Nova Cond" panose="020B0506020202020204" pitchFamily="34" charset="0"/>
              </a:rPr>
              <a:t>szep</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animacio</a:t>
            </a:r>
            <a:r>
              <a:rPr lang="hu-HU" sz="1200" dirty="0">
                <a:solidFill>
                  <a:srgbClr val="000000"/>
                </a:solidFill>
                <a:latin typeface="Arial Nova Cond" panose="020B0506020202020204" pitchFamily="34" charset="0"/>
              </a:rPr>
              <a:t> arra, hogy a ML algoritmus, hogyan </a:t>
            </a:r>
            <a:r>
              <a:rPr lang="hu-HU" sz="1200" dirty="0" err="1">
                <a:solidFill>
                  <a:srgbClr val="000000"/>
                </a:solidFill>
                <a:latin typeface="Arial Nova Cond" panose="020B0506020202020204" pitchFamily="34" charset="0"/>
              </a:rPr>
              <a:t>probalja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railleszteni</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grafikonjat</a:t>
            </a:r>
            <a:r>
              <a:rPr lang="hu-HU" sz="1200" dirty="0">
                <a:solidFill>
                  <a:srgbClr val="000000"/>
                </a:solidFill>
                <a:latin typeface="Arial Nova Cond" panose="020B0506020202020204" pitchFamily="34" charset="0"/>
              </a:rPr>
              <a:t> egy folyton </a:t>
            </a:r>
            <a:r>
              <a:rPr lang="hu-HU" sz="1200" dirty="0" err="1">
                <a:solidFill>
                  <a:srgbClr val="000000"/>
                </a:solidFill>
                <a:latin typeface="Arial Nova Cond" panose="020B0506020202020204" pitchFamily="34" charset="0"/>
              </a:rPr>
              <a:t>valtozo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fuggvenyre</a:t>
            </a:r>
            <a:r>
              <a:rPr lang="hu-HU" sz="1200" dirty="0">
                <a:solidFill>
                  <a:srgbClr val="000000"/>
                </a:solidFill>
                <a:latin typeface="Arial Nova Cond" panose="020B0506020202020204" pitchFamily="34" charset="0"/>
              </a:rPr>
              <a:t>... Tetszik, de ez nem a ML-el </a:t>
            </a:r>
            <a:r>
              <a:rPr lang="hu-HU" sz="1200" dirty="0" err="1">
                <a:solidFill>
                  <a:srgbClr val="000000"/>
                </a:solidFill>
                <a:latin typeface="Arial Nova Cond" panose="020B0506020202020204" pitchFamily="34" charset="0"/>
              </a:rPr>
              <a:t>altalaban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elerheto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eredmenyt</a:t>
            </a:r>
            <a:r>
              <a:rPr lang="hu-HU" sz="1200" dirty="0">
                <a:solidFill>
                  <a:srgbClr val="000000"/>
                </a:solidFill>
                <a:latin typeface="Arial Nova Cond" panose="020B0506020202020204" pitchFamily="34" charset="0"/>
              </a:rPr>
              <a:t> mutatja?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sejtem, ez (szinte) mindig igy van....</a:t>
            </a:r>
            <a:endParaRPr lang="hu-HU" sz="1200" dirty="0">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8388DBA7-CCBF-4B99-B617-77A8F071457C}"/>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Remélem ez ügyben majd még tudunk tovább lépni. Az igazán érdekes dolgok szerintem itt vannak. Ezt </a:t>
            </a:r>
            <a:r>
              <a:rPr lang="hu-HU" sz="1200">
                <a:solidFill>
                  <a:srgbClr val="000000"/>
                </a:solidFill>
                <a:latin typeface="Arial Nova Cond" panose="020B0506020202020204" pitchFamily="34" charset="0"/>
              </a:rPr>
              <a:t>érdemes kutatni.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descr="A képen háló látható&#10;&#10;Automatikusan generált leírás">
            <a:extLst>
              <a:ext uri="{FF2B5EF4-FFF2-40B4-BE49-F238E27FC236}">
                <a16:creationId xmlns:a16="http://schemas.microsoft.com/office/drawing/2014/main" id="{DA2F3432-4189-49BC-901D-3130235DA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 y="-4863600"/>
            <a:ext cx="17935282" cy="13364303"/>
          </a:xfrm>
          <a:prstGeom prst="rect">
            <a:avLst/>
          </a:prstGeom>
        </p:spPr>
      </p:pic>
      <p:cxnSp>
        <p:nvCxnSpPr>
          <p:cNvPr id="8" name="Straight Connector 43">
            <a:extLst>
              <a:ext uri="{FF2B5EF4-FFF2-40B4-BE49-F238E27FC236}">
                <a16:creationId xmlns:a16="http://schemas.microsoft.com/office/drawing/2014/main" id="{504DE38F-2E8E-452C-8CF3-E0125E7B737C}"/>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3">
            <a:extLst>
              <a:ext uri="{FF2B5EF4-FFF2-40B4-BE49-F238E27FC236}">
                <a16:creationId xmlns:a16="http://schemas.microsoft.com/office/drawing/2014/main" id="{28DAE055-B9F1-4365-864E-7528517596B3}"/>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62">
            <a:extLst>
              <a:ext uri="{FF2B5EF4-FFF2-40B4-BE49-F238E27FC236}">
                <a16:creationId xmlns:a16="http://schemas.microsoft.com/office/drawing/2014/main" id="{85B5E0C1-455B-41B1-B69F-38E126D34747}"/>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7">
            <a:extLst>
              <a:ext uri="{FF2B5EF4-FFF2-40B4-BE49-F238E27FC236}">
                <a16:creationId xmlns:a16="http://schemas.microsoft.com/office/drawing/2014/main" id="{CA00A296-3389-4A67-981E-B941C73A9058}"/>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8">
            <a:extLst>
              <a:ext uri="{FF2B5EF4-FFF2-40B4-BE49-F238E27FC236}">
                <a16:creationId xmlns:a16="http://schemas.microsoft.com/office/drawing/2014/main" id="{80AC4B90-AF29-4E8C-B1C3-E8AABED8B7DE}"/>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Arc 10">
            <a:extLst>
              <a:ext uri="{FF2B5EF4-FFF2-40B4-BE49-F238E27FC236}">
                <a16:creationId xmlns:a16="http://schemas.microsoft.com/office/drawing/2014/main" id="{B1F9D99C-9294-406F-A50B-FC05598246C8}"/>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6">
            <a:extLst>
              <a:ext uri="{FF2B5EF4-FFF2-40B4-BE49-F238E27FC236}">
                <a16:creationId xmlns:a16="http://schemas.microsoft.com/office/drawing/2014/main" id="{74383BA3-0201-4212-B66A-AEAE4E29645E}"/>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Oval 7">
            <a:extLst>
              <a:ext uri="{FF2B5EF4-FFF2-40B4-BE49-F238E27FC236}">
                <a16:creationId xmlns:a16="http://schemas.microsoft.com/office/drawing/2014/main" id="{FA29F680-5F3E-4E5E-BD24-7832A42A6F36}"/>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ircle: Hollow 8">
            <a:extLst>
              <a:ext uri="{FF2B5EF4-FFF2-40B4-BE49-F238E27FC236}">
                <a16:creationId xmlns:a16="http://schemas.microsoft.com/office/drawing/2014/main" id="{553C7605-3A18-46DE-BA68-0BC9DEBDB6D0}"/>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le: Hollow 9">
            <a:extLst>
              <a:ext uri="{FF2B5EF4-FFF2-40B4-BE49-F238E27FC236}">
                <a16:creationId xmlns:a16="http://schemas.microsoft.com/office/drawing/2014/main" id="{D16FA413-3EA1-4914-9893-63607D7C5807}"/>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1">
            <a:extLst>
              <a:ext uri="{FF2B5EF4-FFF2-40B4-BE49-F238E27FC236}">
                <a16:creationId xmlns:a16="http://schemas.microsoft.com/office/drawing/2014/main" id="{5A9A7E4F-62F5-4F3D-BFA1-D32380727C5B}"/>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9" name="Oval 13">
            <a:extLst>
              <a:ext uri="{FF2B5EF4-FFF2-40B4-BE49-F238E27FC236}">
                <a16:creationId xmlns:a16="http://schemas.microsoft.com/office/drawing/2014/main" id="{BEB029A0-EBC0-4B7F-9C8D-8BE72CD944EB}"/>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5">
            <a:extLst>
              <a:ext uri="{FF2B5EF4-FFF2-40B4-BE49-F238E27FC236}">
                <a16:creationId xmlns:a16="http://schemas.microsoft.com/office/drawing/2014/main" id="{23B252F3-C90A-458B-94CD-ADC6C6071E8F}"/>
              </a:ext>
            </a:extLst>
          </p:cNvPr>
          <p:cNvSpPr txBox="1"/>
          <p:nvPr/>
        </p:nvSpPr>
        <p:spPr>
          <a:xfrm>
            <a:off x="852485" y="2961830"/>
            <a:ext cx="1515386" cy="646331"/>
          </a:xfrm>
          <a:prstGeom prst="rect">
            <a:avLst/>
          </a:prstGeom>
          <a:noFill/>
        </p:spPr>
        <p:txBody>
          <a:bodyPr wrap="square" rtlCol="0">
            <a:spAutoFit/>
          </a:bodyPr>
          <a:lstStyle/>
          <a:p>
            <a:pPr algn="ctr"/>
            <a:r>
              <a:rPr lang="hu-HU" sz="3600" dirty="0">
                <a:solidFill>
                  <a:srgbClr val="03A1A4"/>
                </a:solidFill>
                <a:latin typeface="Century Gothic" panose="020B0502020202020204" pitchFamily="34" charset="0"/>
              </a:rPr>
              <a:t>10.15</a:t>
            </a:r>
            <a:endParaRPr lang="en-US" sz="3600" dirty="0">
              <a:solidFill>
                <a:srgbClr val="03A1A4"/>
              </a:solidFill>
              <a:latin typeface="Century Gothic" panose="020B0502020202020204" pitchFamily="34" charset="0"/>
            </a:endParaRPr>
          </a:p>
        </p:txBody>
      </p:sp>
      <p:sp>
        <p:nvSpPr>
          <p:cNvPr id="21" name="TextBox 16">
            <a:extLst>
              <a:ext uri="{FF2B5EF4-FFF2-40B4-BE49-F238E27FC236}">
                <a16:creationId xmlns:a16="http://schemas.microsoft.com/office/drawing/2014/main" id="{F5DF8717-DBA7-4231-96E0-B66A9F88BC7B}"/>
              </a:ext>
            </a:extLst>
          </p:cNvPr>
          <p:cNvSpPr txBox="1"/>
          <p:nvPr/>
        </p:nvSpPr>
        <p:spPr>
          <a:xfrm>
            <a:off x="547906"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JAVA TEST SZERVER ÉS A</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JMETER TESZTEK ELKÉSZÍTE</a:t>
            </a:r>
            <a:endParaRPr lang="en-US" sz="1400" dirty="0">
              <a:solidFill>
                <a:schemeClr val="bg2">
                  <a:lumMod val="50000"/>
                </a:schemeClr>
              </a:solidFill>
              <a:latin typeface="Century Gothic" panose="020B0502020202020204" pitchFamily="34" charset="0"/>
            </a:endParaRPr>
          </a:p>
        </p:txBody>
      </p:sp>
      <p:sp>
        <p:nvSpPr>
          <p:cNvPr id="22" name="Arc 17">
            <a:extLst>
              <a:ext uri="{FF2B5EF4-FFF2-40B4-BE49-F238E27FC236}">
                <a16:creationId xmlns:a16="http://schemas.microsoft.com/office/drawing/2014/main" id="{E169F957-DF60-4ED2-A90E-E3D5285B92FC}"/>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19">
            <a:extLst>
              <a:ext uri="{FF2B5EF4-FFF2-40B4-BE49-F238E27FC236}">
                <a16:creationId xmlns:a16="http://schemas.microsoft.com/office/drawing/2014/main" id="{2DF7CF8D-D639-4987-9150-0974E55ED9FB}"/>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ircle: Hollow 20">
            <a:extLst>
              <a:ext uri="{FF2B5EF4-FFF2-40B4-BE49-F238E27FC236}">
                <a16:creationId xmlns:a16="http://schemas.microsoft.com/office/drawing/2014/main" id="{5101FD55-C81E-41CE-86B4-96DD15AFAB58}"/>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1">
            <a:extLst>
              <a:ext uri="{FF2B5EF4-FFF2-40B4-BE49-F238E27FC236}">
                <a16:creationId xmlns:a16="http://schemas.microsoft.com/office/drawing/2014/main" id="{E018487C-A7EA-402A-ADD9-A10BF4F980C3}"/>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2">
            <a:extLst>
              <a:ext uri="{FF2B5EF4-FFF2-40B4-BE49-F238E27FC236}">
                <a16:creationId xmlns:a16="http://schemas.microsoft.com/office/drawing/2014/main" id="{71DDCC82-B1F5-45A7-AB05-EDA84375F915}"/>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7" name="Oval 23">
            <a:extLst>
              <a:ext uri="{FF2B5EF4-FFF2-40B4-BE49-F238E27FC236}">
                <a16:creationId xmlns:a16="http://schemas.microsoft.com/office/drawing/2014/main" id="{C9BB475F-4E65-4187-81E2-8FA28CA50208}"/>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4">
            <a:extLst>
              <a:ext uri="{FF2B5EF4-FFF2-40B4-BE49-F238E27FC236}">
                <a16:creationId xmlns:a16="http://schemas.microsoft.com/office/drawing/2014/main" id="{52EDD36B-1F1F-4388-84AF-1A88B9E6C019}"/>
              </a:ext>
            </a:extLst>
          </p:cNvPr>
          <p:cNvSpPr txBox="1"/>
          <p:nvPr/>
        </p:nvSpPr>
        <p:spPr>
          <a:xfrm>
            <a:off x="3090963" y="4382611"/>
            <a:ext cx="1515386" cy="646331"/>
          </a:xfrm>
          <a:prstGeom prst="rect">
            <a:avLst/>
          </a:prstGeom>
          <a:noFill/>
        </p:spPr>
        <p:txBody>
          <a:bodyPr wrap="square" rtlCol="0">
            <a:spAutoFit/>
          </a:bodyPr>
          <a:lstStyle/>
          <a:p>
            <a:pPr algn="ctr"/>
            <a:r>
              <a:rPr lang="hu-HU" sz="3600" dirty="0">
                <a:solidFill>
                  <a:srgbClr val="EE9524"/>
                </a:solidFill>
                <a:latin typeface="Century Gothic" panose="020B0502020202020204" pitchFamily="34" charset="0"/>
              </a:rPr>
              <a:t>10.22</a:t>
            </a:r>
            <a:endParaRPr lang="en-US" sz="3600" dirty="0">
              <a:solidFill>
                <a:srgbClr val="EE9524"/>
              </a:solidFill>
              <a:latin typeface="Century Gothic" panose="020B0502020202020204" pitchFamily="34" charset="0"/>
            </a:endParaRPr>
          </a:p>
        </p:txBody>
      </p:sp>
      <p:sp>
        <p:nvSpPr>
          <p:cNvPr id="29" name="TextBox 25">
            <a:extLst>
              <a:ext uri="{FF2B5EF4-FFF2-40B4-BE49-F238E27FC236}">
                <a16:creationId xmlns:a16="http://schemas.microsoft.com/office/drawing/2014/main" id="{1FCAD552-34F2-4AD4-8BB2-7FD0EA50E5D9}"/>
              </a:ext>
            </a:extLst>
          </p:cNvPr>
          <p:cNvSpPr txBox="1"/>
          <p:nvPr/>
        </p:nvSpPr>
        <p:spPr>
          <a:xfrm>
            <a:off x="2700522"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SZIMULÁLT KÖRNYEZET KIÉPÍTÉSE</a:t>
            </a:r>
            <a:br>
              <a:rPr lang="hu-HU" sz="1400" dirty="0">
                <a:solidFill>
                  <a:schemeClr val="bg2">
                    <a:lumMod val="50000"/>
                  </a:schemeClr>
                </a:solidFill>
                <a:latin typeface="Century Gothic" panose="020B0502020202020204" pitchFamily="34" charset="0"/>
              </a:rPr>
            </a:br>
            <a:r>
              <a:rPr lang="hu-HU" sz="1400" dirty="0">
                <a:solidFill>
                  <a:schemeClr val="bg2">
                    <a:lumMod val="50000"/>
                  </a:schemeClr>
                </a:solidFill>
                <a:latin typeface="Century Gothic" panose="020B0502020202020204" pitchFamily="34" charset="0"/>
              </a:rPr>
              <a:t>VÉGLEGESÍTÉSE</a:t>
            </a:r>
            <a:endParaRPr lang="en-US" sz="1400" dirty="0">
              <a:solidFill>
                <a:schemeClr val="bg2">
                  <a:lumMod val="50000"/>
                </a:schemeClr>
              </a:solidFill>
              <a:latin typeface="Century Gothic" panose="020B0502020202020204" pitchFamily="34" charset="0"/>
            </a:endParaRPr>
          </a:p>
        </p:txBody>
      </p:sp>
      <p:sp>
        <p:nvSpPr>
          <p:cNvPr id="30" name="Arc 26">
            <a:extLst>
              <a:ext uri="{FF2B5EF4-FFF2-40B4-BE49-F238E27FC236}">
                <a16:creationId xmlns:a16="http://schemas.microsoft.com/office/drawing/2014/main" id="{97F944A4-EF85-4D1B-8057-19478413AE11}"/>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28">
            <a:extLst>
              <a:ext uri="{FF2B5EF4-FFF2-40B4-BE49-F238E27FC236}">
                <a16:creationId xmlns:a16="http://schemas.microsoft.com/office/drawing/2014/main" id="{62A2BCF5-7190-47B8-A4FC-0C91AC291FA6}"/>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ircle: Hollow 29">
            <a:extLst>
              <a:ext uri="{FF2B5EF4-FFF2-40B4-BE49-F238E27FC236}">
                <a16:creationId xmlns:a16="http://schemas.microsoft.com/office/drawing/2014/main" id="{9377A79E-E301-497A-A159-B417EB2B0E7E}"/>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0">
            <a:extLst>
              <a:ext uri="{FF2B5EF4-FFF2-40B4-BE49-F238E27FC236}">
                <a16:creationId xmlns:a16="http://schemas.microsoft.com/office/drawing/2014/main" id="{6926425E-109E-4362-A080-26F7933CFAB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1">
            <a:extLst>
              <a:ext uri="{FF2B5EF4-FFF2-40B4-BE49-F238E27FC236}">
                <a16:creationId xmlns:a16="http://schemas.microsoft.com/office/drawing/2014/main" id="{6A97363D-2D3D-487E-902D-9D01B5BABFAF}"/>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5" name="Oval 32">
            <a:extLst>
              <a:ext uri="{FF2B5EF4-FFF2-40B4-BE49-F238E27FC236}">
                <a16:creationId xmlns:a16="http://schemas.microsoft.com/office/drawing/2014/main" id="{DED1C53A-7F9E-454F-A5CF-B6BA28FB3E4F}"/>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3">
            <a:extLst>
              <a:ext uri="{FF2B5EF4-FFF2-40B4-BE49-F238E27FC236}">
                <a16:creationId xmlns:a16="http://schemas.microsoft.com/office/drawing/2014/main" id="{A98F45A1-A791-4F3D-AC7A-10DFF3C2DE5F}"/>
              </a:ext>
            </a:extLst>
          </p:cNvPr>
          <p:cNvSpPr txBox="1"/>
          <p:nvPr/>
        </p:nvSpPr>
        <p:spPr>
          <a:xfrm>
            <a:off x="5344396" y="2961830"/>
            <a:ext cx="1515386" cy="646331"/>
          </a:xfrm>
          <a:prstGeom prst="rect">
            <a:avLst/>
          </a:prstGeom>
          <a:noFill/>
        </p:spPr>
        <p:txBody>
          <a:bodyPr wrap="square" rtlCol="0">
            <a:spAutoFit/>
          </a:bodyPr>
          <a:lstStyle/>
          <a:p>
            <a:pPr algn="ctr"/>
            <a:r>
              <a:rPr lang="hu-HU" sz="3600" dirty="0">
                <a:solidFill>
                  <a:srgbClr val="EF3078"/>
                </a:solidFill>
                <a:latin typeface="Century Gothic" panose="020B0502020202020204" pitchFamily="34" charset="0"/>
              </a:rPr>
              <a:t>10.29</a:t>
            </a:r>
            <a:endParaRPr lang="en-US" sz="3600" dirty="0">
              <a:solidFill>
                <a:srgbClr val="EF3078"/>
              </a:solidFill>
              <a:latin typeface="Century Gothic" panose="020B0502020202020204" pitchFamily="34" charset="0"/>
            </a:endParaRPr>
          </a:p>
        </p:txBody>
      </p:sp>
      <p:sp>
        <p:nvSpPr>
          <p:cNvPr id="37" name="TextBox 34">
            <a:extLst>
              <a:ext uri="{FF2B5EF4-FFF2-40B4-BE49-F238E27FC236}">
                <a16:creationId xmlns:a16="http://schemas.microsoft.com/office/drawing/2014/main" id="{08A40659-1C6B-468E-8AFB-195FDCBE6DDD}"/>
              </a:ext>
            </a:extLst>
          </p:cNvPr>
          <p:cNvSpPr txBox="1"/>
          <p:nvPr/>
        </p:nvSpPr>
        <p:spPr>
          <a:xfrm>
            <a:off x="5039817" y="5602985"/>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ÖSSZEHASONLÍTÓ VIZSGÁLATOK ÉS MÉRÉSEK A SZIMULÁCIÓBAN</a:t>
            </a:r>
            <a:endParaRPr lang="en-US" sz="1400" dirty="0">
              <a:solidFill>
                <a:schemeClr val="bg2">
                  <a:lumMod val="50000"/>
                </a:schemeClr>
              </a:solidFill>
              <a:latin typeface="Century Gothic" panose="020B0502020202020204" pitchFamily="34" charset="0"/>
            </a:endParaRPr>
          </a:p>
        </p:txBody>
      </p:sp>
      <p:sp>
        <p:nvSpPr>
          <p:cNvPr id="38" name="Arc 44">
            <a:extLst>
              <a:ext uri="{FF2B5EF4-FFF2-40B4-BE49-F238E27FC236}">
                <a16:creationId xmlns:a16="http://schemas.microsoft.com/office/drawing/2014/main" id="{FF488AAA-72C7-4A8B-8F0A-CB17368357A6}"/>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45">
            <a:extLst>
              <a:ext uri="{FF2B5EF4-FFF2-40B4-BE49-F238E27FC236}">
                <a16:creationId xmlns:a16="http://schemas.microsoft.com/office/drawing/2014/main" id="{7C9122AE-9DBD-4DF9-9EDA-339EA6EDA66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ircle: Hollow 46">
            <a:extLst>
              <a:ext uri="{FF2B5EF4-FFF2-40B4-BE49-F238E27FC236}">
                <a16:creationId xmlns:a16="http://schemas.microsoft.com/office/drawing/2014/main" id="{EDCCC468-D97B-4368-9CF6-0ECCA7AFE6D0}"/>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ircle: Hollow 47">
            <a:extLst>
              <a:ext uri="{FF2B5EF4-FFF2-40B4-BE49-F238E27FC236}">
                <a16:creationId xmlns:a16="http://schemas.microsoft.com/office/drawing/2014/main" id="{C3B20A6B-7652-4FAB-A4F4-42836EF39098}"/>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8">
            <a:extLst>
              <a:ext uri="{FF2B5EF4-FFF2-40B4-BE49-F238E27FC236}">
                <a16:creationId xmlns:a16="http://schemas.microsoft.com/office/drawing/2014/main" id="{7CA6077C-B900-416D-8FA0-CEE45F38F36A}"/>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DE867087-054C-4B96-B531-CBECF3958A45}"/>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50">
            <a:extLst>
              <a:ext uri="{FF2B5EF4-FFF2-40B4-BE49-F238E27FC236}">
                <a16:creationId xmlns:a16="http://schemas.microsoft.com/office/drawing/2014/main" id="{694DDD34-5436-4E62-A6B8-8F33640825A2}"/>
              </a:ext>
            </a:extLst>
          </p:cNvPr>
          <p:cNvSpPr txBox="1"/>
          <p:nvPr/>
        </p:nvSpPr>
        <p:spPr>
          <a:xfrm>
            <a:off x="7608145" y="4382611"/>
            <a:ext cx="1515386" cy="646331"/>
          </a:xfrm>
          <a:prstGeom prst="rect">
            <a:avLst/>
          </a:prstGeom>
          <a:noFill/>
        </p:spPr>
        <p:txBody>
          <a:bodyPr wrap="square" rtlCol="0">
            <a:spAutoFit/>
          </a:bodyPr>
          <a:lstStyle/>
          <a:p>
            <a:pPr algn="ctr"/>
            <a:r>
              <a:rPr lang="hu-HU" sz="3600" dirty="0">
                <a:solidFill>
                  <a:srgbClr val="1C7CBB"/>
                </a:solidFill>
                <a:latin typeface="Century Gothic" panose="020B0502020202020204" pitchFamily="34" charset="0"/>
              </a:rPr>
              <a:t>11.05</a:t>
            </a:r>
            <a:endParaRPr lang="en-US" sz="3600" dirty="0">
              <a:solidFill>
                <a:srgbClr val="1C7CBB"/>
              </a:solidFill>
              <a:latin typeface="Century Gothic" panose="020B0502020202020204" pitchFamily="34" charset="0"/>
            </a:endParaRPr>
          </a:p>
        </p:txBody>
      </p:sp>
      <p:sp>
        <p:nvSpPr>
          <p:cNvPr id="45" name="TextBox 51">
            <a:extLst>
              <a:ext uri="{FF2B5EF4-FFF2-40B4-BE49-F238E27FC236}">
                <a16:creationId xmlns:a16="http://schemas.microsoft.com/office/drawing/2014/main" id="{F2E7B51E-35EB-4F51-BC8B-4F893480FD2E}"/>
              </a:ext>
            </a:extLst>
          </p:cNvPr>
          <p:cNvSpPr txBox="1"/>
          <p:nvPr/>
        </p:nvSpPr>
        <p:spPr>
          <a:xfrm>
            <a:off x="7217704" y="1926108"/>
            <a:ext cx="3201043"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SZIMULÁCIÓS EREDMÉNYEK PUBLIKÁLÁSA – SZAKMAI VITA</a:t>
            </a:r>
            <a:endParaRPr lang="en-US" sz="1400" dirty="0">
              <a:solidFill>
                <a:schemeClr val="bg2">
                  <a:lumMod val="50000"/>
                </a:schemeClr>
              </a:solidFill>
              <a:latin typeface="Century Gothic" panose="020B0502020202020204" pitchFamily="34" charset="0"/>
            </a:endParaRPr>
          </a:p>
        </p:txBody>
      </p:sp>
      <p:sp>
        <p:nvSpPr>
          <p:cNvPr id="46" name="Arc 52">
            <a:extLst>
              <a:ext uri="{FF2B5EF4-FFF2-40B4-BE49-F238E27FC236}">
                <a16:creationId xmlns:a16="http://schemas.microsoft.com/office/drawing/2014/main" id="{7D72BF89-9C3A-435B-9A0F-1FE99214A844}"/>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Oval 54">
            <a:extLst>
              <a:ext uri="{FF2B5EF4-FFF2-40B4-BE49-F238E27FC236}">
                <a16:creationId xmlns:a16="http://schemas.microsoft.com/office/drawing/2014/main" id="{EF32CA0E-AF1A-40C8-9194-04DC93DB8614}"/>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ircle: Hollow 55">
            <a:extLst>
              <a:ext uri="{FF2B5EF4-FFF2-40B4-BE49-F238E27FC236}">
                <a16:creationId xmlns:a16="http://schemas.microsoft.com/office/drawing/2014/main" id="{556E3AAD-7D0F-46D6-8A6D-84BB046590C2}"/>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ircle: Hollow 56">
            <a:extLst>
              <a:ext uri="{FF2B5EF4-FFF2-40B4-BE49-F238E27FC236}">
                <a16:creationId xmlns:a16="http://schemas.microsoft.com/office/drawing/2014/main" id="{FCB6E9E3-300F-407E-A21A-95C8CA9896B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0" name="Straight Connector 57">
            <a:extLst>
              <a:ext uri="{FF2B5EF4-FFF2-40B4-BE49-F238E27FC236}">
                <a16:creationId xmlns:a16="http://schemas.microsoft.com/office/drawing/2014/main" id="{45099A7F-F987-4181-B0E7-06272A8E22F8}"/>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8">
            <a:extLst>
              <a:ext uri="{FF2B5EF4-FFF2-40B4-BE49-F238E27FC236}">
                <a16:creationId xmlns:a16="http://schemas.microsoft.com/office/drawing/2014/main" id="{306613F0-371D-4207-898E-3E3C53FD79F8}"/>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9">
            <a:extLst>
              <a:ext uri="{FF2B5EF4-FFF2-40B4-BE49-F238E27FC236}">
                <a16:creationId xmlns:a16="http://schemas.microsoft.com/office/drawing/2014/main" id="{58066262-CA8C-49A5-BAD0-95BFCB04E15D}"/>
              </a:ext>
            </a:extLst>
          </p:cNvPr>
          <p:cNvSpPr txBox="1"/>
          <p:nvPr/>
        </p:nvSpPr>
        <p:spPr>
          <a:xfrm>
            <a:off x="9846072" y="2961830"/>
            <a:ext cx="1515386" cy="646331"/>
          </a:xfrm>
          <a:prstGeom prst="rect">
            <a:avLst/>
          </a:prstGeom>
          <a:noFill/>
        </p:spPr>
        <p:txBody>
          <a:bodyPr wrap="square" rtlCol="0">
            <a:spAutoFit/>
          </a:bodyPr>
          <a:lstStyle/>
          <a:p>
            <a:pPr algn="ctr"/>
            <a:r>
              <a:rPr lang="hu-HU" sz="3600" dirty="0">
                <a:solidFill>
                  <a:schemeClr val="accent6">
                    <a:lumMod val="50000"/>
                  </a:schemeClr>
                </a:solidFill>
                <a:latin typeface="Century Gothic" panose="020B0502020202020204" pitchFamily="34" charset="0"/>
              </a:rPr>
              <a:t>11.12</a:t>
            </a:r>
            <a:endParaRPr lang="en-US" sz="3600" dirty="0">
              <a:solidFill>
                <a:schemeClr val="accent6">
                  <a:lumMod val="50000"/>
                </a:schemeClr>
              </a:solidFill>
              <a:latin typeface="Century Gothic" panose="020B0502020202020204" pitchFamily="34" charset="0"/>
            </a:endParaRPr>
          </a:p>
        </p:txBody>
      </p:sp>
      <p:sp>
        <p:nvSpPr>
          <p:cNvPr id="53" name="TextBox 60">
            <a:extLst>
              <a:ext uri="{FF2B5EF4-FFF2-40B4-BE49-F238E27FC236}">
                <a16:creationId xmlns:a16="http://schemas.microsoft.com/office/drawing/2014/main" id="{B3D4AA8A-CDB1-43C1-805C-E0DA3DF20097}"/>
              </a:ext>
            </a:extLst>
          </p:cNvPr>
          <p:cNvSpPr txBox="1"/>
          <p:nvPr/>
        </p:nvSpPr>
        <p:spPr>
          <a:xfrm>
            <a:off x="9541494" y="5602985"/>
            <a:ext cx="2662906" cy="523220"/>
          </a:xfrm>
          <a:prstGeom prst="rect">
            <a:avLst/>
          </a:prstGeom>
          <a:noFill/>
        </p:spPr>
        <p:txBody>
          <a:bodyPr wrap="square" rtlCol="0">
            <a:spAutoFit/>
          </a:bodyPr>
          <a:lstStyle/>
          <a:p>
            <a:r>
              <a:rPr lang="hu-HU" sz="1400" dirty="0">
                <a:solidFill>
                  <a:schemeClr val="bg2">
                    <a:lumMod val="50000"/>
                  </a:schemeClr>
                </a:solidFill>
                <a:latin typeface="Century Gothic" panose="020B0502020202020204" pitchFamily="34" charset="0"/>
              </a:rPr>
              <a:t>ALKALMAZÁS MÉRÉSE FELHŐS KÖRNYEZETBEN</a:t>
            </a:r>
            <a:endParaRPr lang="en-US" sz="1400" dirty="0">
              <a:solidFill>
                <a:schemeClr val="bg2">
                  <a:lumMod val="50000"/>
                </a:schemeClr>
              </a:solidFill>
              <a:latin typeface="Century Gothic" panose="020B0502020202020204" pitchFamily="34" charset="0"/>
            </a:endParaRPr>
          </a:p>
        </p:txBody>
      </p:sp>
      <p:cxnSp>
        <p:nvCxnSpPr>
          <p:cNvPr id="54" name="Straight Connector 63">
            <a:extLst>
              <a:ext uri="{FF2B5EF4-FFF2-40B4-BE49-F238E27FC236}">
                <a16:creationId xmlns:a16="http://schemas.microsoft.com/office/drawing/2014/main" id="{00D6B0EA-EA43-44B1-B6F8-D99250ACB0BE}"/>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55" name="Straight Connector 65">
            <a:extLst>
              <a:ext uri="{FF2B5EF4-FFF2-40B4-BE49-F238E27FC236}">
                <a16:creationId xmlns:a16="http://schemas.microsoft.com/office/drawing/2014/main" id="{CFCE304F-6FBB-447C-82BF-93A588558534}"/>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56" name="Straight Connector 66">
            <a:extLst>
              <a:ext uri="{FF2B5EF4-FFF2-40B4-BE49-F238E27FC236}">
                <a16:creationId xmlns:a16="http://schemas.microsoft.com/office/drawing/2014/main" id="{58BA8041-F1DE-487F-A112-8CFA6094449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67">
            <a:extLst>
              <a:ext uri="{FF2B5EF4-FFF2-40B4-BE49-F238E27FC236}">
                <a16:creationId xmlns:a16="http://schemas.microsoft.com/office/drawing/2014/main" id="{4A11FCB2-4487-4422-B57A-92427C9B04D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58" name="Straight Connector 68">
            <a:extLst>
              <a:ext uri="{FF2B5EF4-FFF2-40B4-BE49-F238E27FC236}">
                <a16:creationId xmlns:a16="http://schemas.microsoft.com/office/drawing/2014/main" id="{A6F8E90C-C534-43F7-9E35-509515A2413D}"/>
              </a:ext>
            </a:extLst>
          </p:cNvPr>
          <p:cNvCxnSpPr>
            <a:cxnSpLocks/>
          </p:cNvCxnSpPr>
          <p:nvPr/>
        </p:nvCxnSpPr>
        <p:spPr>
          <a:xfrm>
            <a:off x="7328027" y="18353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9" name="TextBox 69">
            <a:extLst>
              <a:ext uri="{FF2B5EF4-FFF2-40B4-BE49-F238E27FC236}">
                <a16:creationId xmlns:a16="http://schemas.microsoft.com/office/drawing/2014/main" id="{850B0D04-9F5F-432C-A762-C8A2A9A58ACE}"/>
              </a:ext>
            </a:extLst>
          </p:cNvPr>
          <p:cNvSpPr txBox="1"/>
          <p:nvPr/>
        </p:nvSpPr>
        <p:spPr>
          <a:xfrm>
            <a:off x="2456543" y="131812"/>
            <a:ext cx="7278915" cy="707886"/>
          </a:xfrm>
          <a:prstGeom prst="rect">
            <a:avLst/>
          </a:prstGeom>
          <a:noFill/>
        </p:spPr>
        <p:txBody>
          <a:bodyPr wrap="square" rtlCol="0">
            <a:spAutoFit/>
          </a:bodyPr>
          <a:lstStyle/>
          <a:p>
            <a:pPr algn="ctr"/>
            <a:r>
              <a:rPr lang="hu-HU" sz="4000" dirty="0">
                <a:solidFill>
                  <a:schemeClr val="bg1">
                    <a:lumMod val="65000"/>
                  </a:schemeClr>
                </a:solidFill>
                <a:latin typeface="Tw Cen MT" panose="020B0602020104020603" pitchFamily="34" charset="0"/>
              </a:rPr>
              <a:t>TERVEK A JÖVŐRE</a:t>
            </a:r>
            <a:endParaRPr lang="en-US" sz="4000" dirty="0">
              <a:solidFill>
                <a:schemeClr val="bg1">
                  <a:lumMod val="65000"/>
                </a:schemeClr>
              </a:solidFill>
              <a:latin typeface="Tw Cen MT" panose="020B0602020104020603" pitchFamily="34" charset="0"/>
            </a:endParaRPr>
          </a:p>
        </p:txBody>
      </p:sp>
      <p:grpSp>
        <p:nvGrpSpPr>
          <p:cNvPr id="60" name="Group 78">
            <a:extLst>
              <a:ext uri="{FF2B5EF4-FFF2-40B4-BE49-F238E27FC236}">
                <a16:creationId xmlns:a16="http://schemas.microsoft.com/office/drawing/2014/main" id="{3769B751-496E-4B5F-83A2-2B1F5C761B5B}"/>
              </a:ext>
            </a:extLst>
          </p:cNvPr>
          <p:cNvGrpSpPr/>
          <p:nvPr/>
        </p:nvGrpSpPr>
        <p:grpSpPr>
          <a:xfrm>
            <a:off x="5378756" y="878988"/>
            <a:ext cx="1434489" cy="190500"/>
            <a:chOff x="4679586" y="878988"/>
            <a:chExt cx="1434489" cy="190500"/>
          </a:xfrm>
        </p:grpSpPr>
        <p:sp>
          <p:nvSpPr>
            <p:cNvPr id="61" name="Oval 70">
              <a:extLst>
                <a:ext uri="{FF2B5EF4-FFF2-40B4-BE49-F238E27FC236}">
                  <a16:creationId xmlns:a16="http://schemas.microsoft.com/office/drawing/2014/main" id="{AD9F8D57-0275-4C42-AC18-A5D8650E8D3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3">
              <a:extLst>
                <a:ext uri="{FF2B5EF4-FFF2-40B4-BE49-F238E27FC236}">
                  <a16:creationId xmlns:a16="http://schemas.microsoft.com/office/drawing/2014/main" id="{136DBDBF-539A-478B-8AEB-D9757FF5C3E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75">
              <a:extLst>
                <a:ext uri="{FF2B5EF4-FFF2-40B4-BE49-F238E27FC236}">
                  <a16:creationId xmlns:a16="http://schemas.microsoft.com/office/drawing/2014/main" id="{F8044589-02AD-42B4-A1AC-37D66083B83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76">
              <a:extLst>
                <a:ext uri="{FF2B5EF4-FFF2-40B4-BE49-F238E27FC236}">
                  <a16:creationId xmlns:a16="http://schemas.microsoft.com/office/drawing/2014/main" id="{980767C2-1D8D-4197-B5A8-EE2A2D2EEAFA}"/>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77">
              <a:extLst>
                <a:ext uri="{FF2B5EF4-FFF2-40B4-BE49-F238E27FC236}">
                  <a16:creationId xmlns:a16="http://schemas.microsoft.com/office/drawing/2014/main" id="{64B04400-80AD-48A3-AB12-2B7723F05465}"/>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11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53" presetClass="entr" presetSubtype="16"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par>
                                <p:cTn id="13" presetID="53" presetClass="entr" presetSubtype="16"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53" presetClass="entr" presetSubtype="16" fill="hold" grpId="0" nodeType="withEffect">
                                  <p:stCondLst>
                                    <p:cond delay="30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22" presetClass="entr" presetSubtype="1" fill="hold" nodeType="withEffect">
                                  <p:stCondLst>
                                    <p:cond delay="4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wipe(left)">
                                      <p:cBhvr>
                                        <p:cTn id="50" dur="500"/>
                                        <p:tgtEl>
                                          <p:spTgt spid="54"/>
                                        </p:tgtEl>
                                      </p:cBhvr>
                                    </p:animEffect>
                                  </p:childTnLst>
                                </p:cTn>
                              </p:par>
                              <p:par>
                                <p:cTn id="51" presetID="22" presetClass="entr" presetSubtype="8"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22" presetClass="entr" presetSubtype="4"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500" fill="hold"/>
                                        <p:tgtEl>
                                          <p:spTgt spid="27"/>
                                        </p:tgtEl>
                                        <p:attrNameLst>
                                          <p:attrName>ppt_w</p:attrName>
                                        </p:attrNameLst>
                                      </p:cBhvr>
                                      <p:tavLst>
                                        <p:tav tm="0">
                                          <p:val>
                                            <p:fltVal val="0"/>
                                          </p:val>
                                        </p:tav>
                                        <p:tav tm="100000">
                                          <p:val>
                                            <p:strVal val="#ppt_w"/>
                                          </p:val>
                                        </p:tav>
                                      </p:tavLst>
                                    </p:anim>
                                    <p:anim calcmode="lin" valueType="num">
                                      <p:cBhvr>
                                        <p:cTn id="75" dur="500" fill="hold"/>
                                        <p:tgtEl>
                                          <p:spTgt spid="27"/>
                                        </p:tgtEl>
                                        <p:attrNameLst>
                                          <p:attrName>ppt_h</p:attrName>
                                        </p:attrNameLst>
                                      </p:cBhvr>
                                      <p:tavLst>
                                        <p:tav tm="0">
                                          <p:val>
                                            <p:fltVal val="0"/>
                                          </p:val>
                                        </p:tav>
                                        <p:tav tm="100000">
                                          <p:val>
                                            <p:strVal val="#ppt_h"/>
                                          </p:val>
                                        </p:tav>
                                      </p:tavLst>
                                    </p:anim>
                                    <p:animEffect transition="in" filter="fade">
                                      <p:cBhvr>
                                        <p:cTn id="76" dur="500"/>
                                        <p:tgtEl>
                                          <p:spTgt spid="27"/>
                                        </p:tgtEl>
                                      </p:cBhvr>
                                    </p:animEffect>
                                  </p:childTnLst>
                                </p:cTn>
                              </p:par>
                            </p:childTnLst>
                          </p:cTn>
                        </p:par>
                        <p:par>
                          <p:cTn id="77" fill="hold">
                            <p:stCondLst>
                              <p:cond delay="2000"/>
                            </p:stCondLst>
                            <p:childTnLst>
                              <p:par>
                                <p:cTn id="78" presetID="53" presetClass="entr" presetSubtype="16"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500" fill="hold"/>
                                        <p:tgtEl>
                                          <p:spTgt spid="22"/>
                                        </p:tgtEl>
                                        <p:attrNameLst>
                                          <p:attrName>ppt_w</p:attrName>
                                        </p:attrNameLst>
                                      </p:cBhvr>
                                      <p:tavLst>
                                        <p:tav tm="0">
                                          <p:val>
                                            <p:fltVal val="0"/>
                                          </p:val>
                                        </p:tav>
                                        <p:tav tm="100000">
                                          <p:val>
                                            <p:strVal val="#ppt_w"/>
                                          </p:val>
                                        </p:tav>
                                      </p:tavLst>
                                    </p:anim>
                                    <p:anim calcmode="lin" valueType="num">
                                      <p:cBhvr>
                                        <p:cTn id="81" dur="500" fill="hold"/>
                                        <p:tgtEl>
                                          <p:spTgt spid="22"/>
                                        </p:tgtEl>
                                        <p:attrNameLst>
                                          <p:attrName>ppt_h</p:attrName>
                                        </p:attrNameLst>
                                      </p:cBhvr>
                                      <p:tavLst>
                                        <p:tav tm="0">
                                          <p:val>
                                            <p:fltVal val="0"/>
                                          </p:val>
                                        </p:tav>
                                        <p:tav tm="100000">
                                          <p:val>
                                            <p:strVal val="#ppt_h"/>
                                          </p:val>
                                        </p:tav>
                                      </p:tavLst>
                                    </p:anim>
                                    <p:animEffect transition="in" filter="fade">
                                      <p:cBhvr>
                                        <p:cTn id="82" dur="500"/>
                                        <p:tgtEl>
                                          <p:spTgt spid="22"/>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anim calcmode="lin" valueType="num">
                                      <p:cBhvr>
                                        <p:cTn id="86" dur="500" fill="hold"/>
                                        <p:tgtEl>
                                          <p:spTgt spid="28"/>
                                        </p:tgtEl>
                                        <p:attrNameLst>
                                          <p:attrName>ppt_x</p:attrName>
                                        </p:attrNameLst>
                                      </p:cBhvr>
                                      <p:tavLst>
                                        <p:tav tm="0">
                                          <p:val>
                                            <p:strVal val="#ppt_x"/>
                                          </p:val>
                                        </p:tav>
                                        <p:tav tm="100000">
                                          <p:val>
                                            <p:strVal val="#ppt_x"/>
                                          </p:val>
                                        </p:tav>
                                      </p:tavLst>
                                    </p:anim>
                                    <p:anim calcmode="lin" valueType="num">
                                      <p:cBhvr>
                                        <p:cTn id="87" dur="500" fill="hold"/>
                                        <p:tgtEl>
                                          <p:spTgt spid="28"/>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anim calcmode="lin" valueType="num">
                                      <p:cBhvr>
                                        <p:cTn id="91" dur="500" fill="hold"/>
                                        <p:tgtEl>
                                          <p:spTgt spid="29"/>
                                        </p:tgtEl>
                                        <p:attrNameLst>
                                          <p:attrName>ppt_x</p:attrName>
                                        </p:attrNameLst>
                                      </p:cBhvr>
                                      <p:tavLst>
                                        <p:tav tm="0">
                                          <p:val>
                                            <p:strVal val="#ppt_x"/>
                                          </p:val>
                                        </p:tav>
                                        <p:tav tm="100000">
                                          <p:val>
                                            <p:strVal val="#ppt_x"/>
                                          </p:val>
                                        </p:tav>
                                      </p:tavLst>
                                    </p:anim>
                                    <p:anim calcmode="lin" valueType="num">
                                      <p:cBhvr>
                                        <p:cTn id="92" dur="500" fill="hold"/>
                                        <p:tgtEl>
                                          <p:spTgt spid="29"/>
                                        </p:tgtEl>
                                        <p:attrNameLst>
                                          <p:attrName>ppt_y</p:attrName>
                                        </p:attrNameLst>
                                      </p:cBhvr>
                                      <p:tavLst>
                                        <p:tav tm="0">
                                          <p:val>
                                            <p:strVal val="#ppt_y-.1"/>
                                          </p:val>
                                        </p:tav>
                                        <p:tav tm="100000">
                                          <p:val>
                                            <p:strVal val="#ppt_y"/>
                                          </p:val>
                                        </p:tav>
                                      </p:tavLst>
                                    </p:anim>
                                  </p:childTnLst>
                                </p:cTn>
                              </p:par>
                            </p:childTnLst>
                          </p:cTn>
                        </p:par>
                        <p:par>
                          <p:cTn id="93" fill="hold">
                            <p:stCondLst>
                              <p:cond delay="2500"/>
                            </p:stCondLst>
                            <p:childTnLst>
                              <p:par>
                                <p:cTn id="94" presetID="22" presetClass="entr" presetSubtype="8" fill="hold" nodeType="after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wipe(left)">
                                      <p:cBhvr>
                                        <p:cTn id="96" dur="500"/>
                                        <p:tgtEl>
                                          <p:spTgt spid="57"/>
                                        </p:tgtEl>
                                      </p:cBhvr>
                                    </p:animEffect>
                                  </p:childTnLst>
                                </p:cTn>
                              </p:par>
                              <p:par>
                                <p:cTn id="97" presetID="22" presetClass="entr" presetSubtype="8"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left)">
                                      <p:cBhvr>
                                        <p:cTn id="99" dur="500"/>
                                        <p:tgtEl>
                                          <p:spTgt spid="1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p:cTn id="107" dur="500" fill="hold"/>
                                        <p:tgtEl>
                                          <p:spTgt spid="32"/>
                                        </p:tgtEl>
                                        <p:attrNameLst>
                                          <p:attrName>ppt_w</p:attrName>
                                        </p:attrNameLst>
                                      </p:cBhvr>
                                      <p:tavLst>
                                        <p:tav tm="0">
                                          <p:val>
                                            <p:fltVal val="0"/>
                                          </p:val>
                                        </p:tav>
                                        <p:tav tm="100000">
                                          <p:val>
                                            <p:strVal val="#ppt_w"/>
                                          </p:val>
                                        </p:tav>
                                      </p:tavLst>
                                    </p:anim>
                                    <p:anim calcmode="lin" valueType="num">
                                      <p:cBhvr>
                                        <p:cTn id="108" dur="500" fill="hold"/>
                                        <p:tgtEl>
                                          <p:spTgt spid="32"/>
                                        </p:tgtEl>
                                        <p:attrNameLst>
                                          <p:attrName>ppt_h</p:attrName>
                                        </p:attrNameLst>
                                      </p:cBhvr>
                                      <p:tavLst>
                                        <p:tav tm="0">
                                          <p:val>
                                            <p:fltVal val="0"/>
                                          </p:val>
                                        </p:tav>
                                        <p:tav tm="100000">
                                          <p:val>
                                            <p:strVal val="#ppt_h"/>
                                          </p:val>
                                        </p:tav>
                                      </p:tavLst>
                                    </p:anim>
                                    <p:animEffect transition="in" filter="fade">
                                      <p:cBhvr>
                                        <p:cTn id="109" dur="500"/>
                                        <p:tgtEl>
                                          <p:spTgt spid="3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Effect transition="in" filter="fade">
                                      <p:cBhvr>
                                        <p:cTn id="114" dur="500"/>
                                        <p:tgtEl>
                                          <p:spTgt spid="33"/>
                                        </p:tgtEl>
                                      </p:cBhvr>
                                    </p:animEffect>
                                  </p:childTnLst>
                                </p:cTn>
                              </p:par>
                              <p:par>
                                <p:cTn id="115" presetID="22" presetClass="entr" presetSubtype="1"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up)">
                                      <p:cBhvr>
                                        <p:cTn id="117" dur="500"/>
                                        <p:tgtEl>
                                          <p:spTgt spid="3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ppt_w</p:attrName>
                                        </p:attrNameLst>
                                      </p:cBhvr>
                                      <p:tavLst>
                                        <p:tav tm="0">
                                          <p:val>
                                            <p:fltVal val="0"/>
                                          </p:val>
                                        </p:tav>
                                        <p:tav tm="100000">
                                          <p:val>
                                            <p:strVal val="#ppt_w"/>
                                          </p:val>
                                        </p:tav>
                                      </p:tavLst>
                                    </p:anim>
                                    <p:anim calcmode="lin" valueType="num">
                                      <p:cBhvr>
                                        <p:cTn id="121" dur="500" fill="hold"/>
                                        <p:tgtEl>
                                          <p:spTgt spid="35"/>
                                        </p:tgtEl>
                                        <p:attrNameLst>
                                          <p:attrName>ppt_h</p:attrName>
                                        </p:attrNameLst>
                                      </p:cBhvr>
                                      <p:tavLst>
                                        <p:tav tm="0">
                                          <p:val>
                                            <p:fltVal val="0"/>
                                          </p:val>
                                        </p:tav>
                                        <p:tav tm="100000">
                                          <p:val>
                                            <p:strVal val="#ppt_h"/>
                                          </p:val>
                                        </p:tav>
                                      </p:tavLst>
                                    </p:anim>
                                    <p:animEffect transition="in" filter="fade">
                                      <p:cBhvr>
                                        <p:cTn id="122" dur="500"/>
                                        <p:tgtEl>
                                          <p:spTgt spid="35"/>
                                        </p:tgtEl>
                                      </p:cBhvr>
                                    </p:animEffect>
                                  </p:childTnLst>
                                </p:cTn>
                              </p:par>
                            </p:childTnLst>
                          </p:cTn>
                        </p:par>
                        <p:par>
                          <p:cTn id="123" fill="hold">
                            <p:stCondLst>
                              <p:cond delay="3000"/>
                            </p:stCondLst>
                            <p:childTnLst>
                              <p:par>
                                <p:cTn id="124" presetID="53" presetClass="entr" presetSubtype="16"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p:cTn id="126" dur="500" fill="hold"/>
                                        <p:tgtEl>
                                          <p:spTgt spid="30"/>
                                        </p:tgtEl>
                                        <p:attrNameLst>
                                          <p:attrName>ppt_w</p:attrName>
                                        </p:attrNameLst>
                                      </p:cBhvr>
                                      <p:tavLst>
                                        <p:tav tm="0">
                                          <p:val>
                                            <p:fltVal val="0"/>
                                          </p:val>
                                        </p:tav>
                                        <p:tav tm="100000">
                                          <p:val>
                                            <p:strVal val="#ppt_w"/>
                                          </p:val>
                                        </p:tav>
                                      </p:tavLst>
                                    </p:anim>
                                    <p:anim calcmode="lin" valueType="num">
                                      <p:cBhvr>
                                        <p:cTn id="127" dur="500" fill="hold"/>
                                        <p:tgtEl>
                                          <p:spTgt spid="30"/>
                                        </p:tgtEl>
                                        <p:attrNameLst>
                                          <p:attrName>ppt_h</p:attrName>
                                        </p:attrNameLst>
                                      </p:cBhvr>
                                      <p:tavLst>
                                        <p:tav tm="0">
                                          <p:val>
                                            <p:fltVal val="0"/>
                                          </p:val>
                                        </p:tav>
                                        <p:tav tm="100000">
                                          <p:val>
                                            <p:strVal val="#ppt_h"/>
                                          </p:val>
                                        </p:tav>
                                      </p:tavLst>
                                    </p:anim>
                                    <p:animEffect transition="in" filter="fade">
                                      <p:cBhvr>
                                        <p:cTn id="128" dur="500"/>
                                        <p:tgtEl>
                                          <p:spTgt spid="30"/>
                                        </p:tgtEl>
                                      </p:cBhvr>
                                    </p:animEffect>
                                  </p:childTnLst>
                                </p:cTn>
                              </p:par>
                              <p:par>
                                <p:cTn id="129" presetID="47"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anim calcmode="lin" valueType="num">
                                      <p:cBhvr>
                                        <p:cTn id="132" dur="500" fill="hold"/>
                                        <p:tgtEl>
                                          <p:spTgt spid="36"/>
                                        </p:tgtEl>
                                        <p:attrNameLst>
                                          <p:attrName>ppt_x</p:attrName>
                                        </p:attrNameLst>
                                      </p:cBhvr>
                                      <p:tavLst>
                                        <p:tav tm="0">
                                          <p:val>
                                            <p:strVal val="#ppt_x"/>
                                          </p:val>
                                        </p:tav>
                                        <p:tav tm="100000">
                                          <p:val>
                                            <p:strVal val="#ppt_x"/>
                                          </p:val>
                                        </p:tav>
                                      </p:tavLst>
                                    </p:anim>
                                    <p:anim calcmode="lin" valueType="num">
                                      <p:cBhvr>
                                        <p:cTn id="133" dur="500" fill="hold"/>
                                        <p:tgtEl>
                                          <p:spTgt spid="3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500"/>
                                        <p:tgtEl>
                                          <p:spTgt spid="37"/>
                                        </p:tgtEl>
                                      </p:cBhvr>
                                    </p:animEffect>
                                    <p:anim calcmode="lin" valueType="num">
                                      <p:cBhvr>
                                        <p:cTn id="137" dur="500" fill="hold"/>
                                        <p:tgtEl>
                                          <p:spTgt spid="37"/>
                                        </p:tgtEl>
                                        <p:attrNameLst>
                                          <p:attrName>ppt_x</p:attrName>
                                        </p:attrNameLst>
                                      </p:cBhvr>
                                      <p:tavLst>
                                        <p:tav tm="0">
                                          <p:val>
                                            <p:strVal val="#ppt_x"/>
                                          </p:val>
                                        </p:tav>
                                        <p:tav tm="100000">
                                          <p:val>
                                            <p:strVal val="#ppt_x"/>
                                          </p:val>
                                        </p:tav>
                                      </p:tavLst>
                                    </p:anim>
                                    <p:anim calcmode="lin" valueType="num">
                                      <p:cBhvr>
                                        <p:cTn id="138" dur="500" fill="hold"/>
                                        <p:tgtEl>
                                          <p:spTgt spid="37"/>
                                        </p:tgtEl>
                                        <p:attrNameLst>
                                          <p:attrName>ppt_y</p:attrName>
                                        </p:attrNameLst>
                                      </p:cBhvr>
                                      <p:tavLst>
                                        <p:tav tm="0">
                                          <p:val>
                                            <p:strVal val="#ppt_y+.1"/>
                                          </p:val>
                                        </p:tav>
                                        <p:tav tm="100000">
                                          <p:val>
                                            <p:strVal val="#ppt_y"/>
                                          </p:val>
                                        </p:tav>
                                      </p:tavLst>
                                    </p:anim>
                                  </p:childTnLst>
                                </p:cTn>
                              </p:par>
                              <p:par>
                                <p:cTn id="139" presetID="22" presetClass="entr" presetSubtype="8" fill="hold" nodeType="with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wipe(left)">
                                      <p:cBhvr>
                                        <p:cTn id="141" dur="500"/>
                                        <p:tgtEl>
                                          <p:spTgt spid="55"/>
                                        </p:tgtEl>
                                      </p:cBhvr>
                                    </p:animEffect>
                                  </p:childTnLst>
                                </p:cTn>
                              </p:par>
                              <p:par>
                                <p:cTn id="142" presetID="22" presetClass="entr" presetSubtype="8" fill="hold" nodeType="withEffect">
                                  <p:stCondLst>
                                    <p:cond delay="0"/>
                                  </p:stCondLst>
                                  <p:childTnLst>
                                    <p:set>
                                      <p:cBhvr>
                                        <p:cTn id="143" dur="1" fill="hold">
                                          <p:stCondLst>
                                            <p:cond delay="0"/>
                                          </p:stCondLst>
                                        </p:cTn>
                                        <p:tgtEl>
                                          <p:spTgt spid="8"/>
                                        </p:tgtEl>
                                        <p:attrNameLst>
                                          <p:attrName>style.visibility</p:attrName>
                                        </p:attrNameLst>
                                      </p:cBhvr>
                                      <p:to>
                                        <p:strVal val="visible"/>
                                      </p:to>
                                    </p:set>
                                    <p:animEffect transition="in" filter="wipe(left)">
                                      <p:cBhvr>
                                        <p:cTn id="144" dur="500"/>
                                        <p:tgtEl>
                                          <p:spTgt spid="8"/>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39"/>
                                        </p:tgtEl>
                                        <p:attrNameLst>
                                          <p:attrName>style.visibility</p:attrName>
                                        </p:attrNameLst>
                                      </p:cBhvr>
                                      <p:to>
                                        <p:strVal val="visible"/>
                                      </p:to>
                                    </p:set>
                                    <p:anim calcmode="lin" valueType="num">
                                      <p:cBhvr>
                                        <p:cTn id="147" dur="500" fill="hold"/>
                                        <p:tgtEl>
                                          <p:spTgt spid="39"/>
                                        </p:tgtEl>
                                        <p:attrNameLst>
                                          <p:attrName>ppt_w</p:attrName>
                                        </p:attrNameLst>
                                      </p:cBhvr>
                                      <p:tavLst>
                                        <p:tav tm="0">
                                          <p:val>
                                            <p:fltVal val="0"/>
                                          </p:val>
                                        </p:tav>
                                        <p:tav tm="100000">
                                          <p:val>
                                            <p:strVal val="#ppt_w"/>
                                          </p:val>
                                        </p:tav>
                                      </p:tavLst>
                                    </p:anim>
                                    <p:anim calcmode="lin" valueType="num">
                                      <p:cBhvr>
                                        <p:cTn id="148" dur="500" fill="hold"/>
                                        <p:tgtEl>
                                          <p:spTgt spid="39"/>
                                        </p:tgtEl>
                                        <p:attrNameLst>
                                          <p:attrName>ppt_h</p:attrName>
                                        </p:attrNameLst>
                                      </p:cBhvr>
                                      <p:tavLst>
                                        <p:tav tm="0">
                                          <p:val>
                                            <p:fltVal val="0"/>
                                          </p:val>
                                        </p:tav>
                                        <p:tav tm="100000">
                                          <p:val>
                                            <p:strVal val="#ppt_h"/>
                                          </p:val>
                                        </p:tav>
                                      </p:tavLst>
                                    </p:anim>
                                    <p:animEffect transition="in" filter="fade">
                                      <p:cBhvr>
                                        <p:cTn id="149" dur="500"/>
                                        <p:tgtEl>
                                          <p:spTgt spid="39"/>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par>
                                <p:cTn id="160" presetID="22" presetClass="entr" presetSubtype="4" fill="hold" nodeType="with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wipe(down)">
                                      <p:cBhvr>
                                        <p:cTn id="162" dur="500"/>
                                        <p:tgtEl>
                                          <p:spTgt spid="42"/>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 calcmode="lin" valueType="num">
                                      <p:cBhvr>
                                        <p:cTn id="165" dur="500" fill="hold"/>
                                        <p:tgtEl>
                                          <p:spTgt spid="43"/>
                                        </p:tgtEl>
                                        <p:attrNameLst>
                                          <p:attrName>ppt_w</p:attrName>
                                        </p:attrNameLst>
                                      </p:cBhvr>
                                      <p:tavLst>
                                        <p:tav tm="0">
                                          <p:val>
                                            <p:fltVal val="0"/>
                                          </p:val>
                                        </p:tav>
                                        <p:tav tm="100000">
                                          <p:val>
                                            <p:strVal val="#ppt_w"/>
                                          </p:val>
                                        </p:tav>
                                      </p:tavLst>
                                    </p:anim>
                                    <p:anim calcmode="lin" valueType="num">
                                      <p:cBhvr>
                                        <p:cTn id="166" dur="500" fill="hold"/>
                                        <p:tgtEl>
                                          <p:spTgt spid="43"/>
                                        </p:tgtEl>
                                        <p:attrNameLst>
                                          <p:attrName>ppt_h</p:attrName>
                                        </p:attrNameLst>
                                      </p:cBhvr>
                                      <p:tavLst>
                                        <p:tav tm="0">
                                          <p:val>
                                            <p:fltVal val="0"/>
                                          </p:val>
                                        </p:tav>
                                        <p:tav tm="100000">
                                          <p:val>
                                            <p:strVal val="#ppt_h"/>
                                          </p:val>
                                        </p:tav>
                                      </p:tavLst>
                                    </p:anim>
                                    <p:animEffect transition="in" filter="fade">
                                      <p:cBhvr>
                                        <p:cTn id="167" dur="500"/>
                                        <p:tgtEl>
                                          <p:spTgt spid="43"/>
                                        </p:tgtEl>
                                      </p:cBhvr>
                                    </p:animEffect>
                                  </p:childTnLst>
                                </p:cTn>
                              </p:par>
                            </p:childTnLst>
                          </p:cTn>
                        </p:par>
                        <p:par>
                          <p:cTn id="168" fill="hold">
                            <p:stCondLst>
                              <p:cond delay="3500"/>
                            </p:stCondLst>
                            <p:childTnLst>
                              <p:par>
                                <p:cTn id="169" presetID="53" presetClass="entr" presetSubtype="16" fill="hold" grpId="0" nodeType="after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500" fill="hold"/>
                                        <p:tgtEl>
                                          <p:spTgt spid="38"/>
                                        </p:tgtEl>
                                        <p:attrNameLst>
                                          <p:attrName>ppt_w</p:attrName>
                                        </p:attrNameLst>
                                      </p:cBhvr>
                                      <p:tavLst>
                                        <p:tav tm="0">
                                          <p:val>
                                            <p:fltVal val="0"/>
                                          </p:val>
                                        </p:tav>
                                        <p:tav tm="100000">
                                          <p:val>
                                            <p:strVal val="#ppt_w"/>
                                          </p:val>
                                        </p:tav>
                                      </p:tavLst>
                                    </p:anim>
                                    <p:anim calcmode="lin" valueType="num">
                                      <p:cBhvr>
                                        <p:cTn id="172" dur="500" fill="hold"/>
                                        <p:tgtEl>
                                          <p:spTgt spid="38"/>
                                        </p:tgtEl>
                                        <p:attrNameLst>
                                          <p:attrName>ppt_h</p:attrName>
                                        </p:attrNameLst>
                                      </p:cBhvr>
                                      <p:tavLst>
                                        <p:tav tm="0">
                                          <p:val>
                                            <p:fltVal val="0"/>
                                          </p:val>
                                        </p:tav>
                                        <p:tav tm="100000">
                                          <p:val>
                                            <p:strVal val="#ppt_h"/>
                                          </p:val>
                                        </p:tav>
                                      </p:tavLst>
                                    </p:anim>
                                    <p:animEffect transition="in" filter="fade">
                                      <p:cBhvr>
                                        <p:cTn id="173" dur="500"/>
                                        <p:tgtEl>
                                          <p:spTgt spid="38"/>
                                        </p:tgtEl>
                                      </p:cBhvr>
                                    </p:animEffect>
                                  </p:childTnLst>
                                </p:cTn>
                              </p:par>
                              <p:par>
                                <p:cTn id="174" presetID="42" presetClass="entr" presetSubtype="0" fill="hold" grpId="0" nodeType="with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fade">
                                      <p:cBhvr>
                                        <p:cTn id="176" dur="500"/>
                                        <p:tgtEl>
                                          <p:spTgt spid="44"/>
                                        </p:tgtEl>
                                      </p:cBhvr>
                                    </p:animEffect>
                                    <p:anim calcmode="lin" valueType="num">
                                      <p:cBhvr>
                                        <p:cTn id="177" dur="500" fill="hold"/>
                                        <p:tgtEl>
                                          <p:spTgt spid="44"/>
                                        </p:tgtEl>
                                        <p:attrNameLst>
                                          <p:attrName>ppt_x</p:attrName>
                                        </p:attrNameLst>
                                      </p:cBhvr>
                                      <p:tavLst>
                                        <p:tav tm="0">
                                          <p:val>
                                            <p:strVal val="#ppt_x"/>
                                          </p:val>
                                        </p:tav>
                                        <p:tav tm="100000">
                                          <p:val>
                                            <p:strVal val="#ppt_x"/>
                                          </p:val>
                                        </p:tav>
                                      </p:tavLst>
                                    </p:anim>
                                    <p:anim calcmode="lin" valueType="num">
                                      <p:cBhvr>
                                        <p:cTn id="178" dur="500" fill="hold"/>
                                        <p:tgtEl>
                                          <p:spTgt spid="44"/>
                                        </p:tgtEl>
                                        <p:attrNameLst>
                                          <p:attrName>ppt_y</p:attrName>
                                        </p:attrNameLst>
                                      </p:cBhvr>
                                      <p:tavLst>
                                        <p:tav tm="0">
                                          <p:val>
                                            <p:strVal val="#ppt_y+.1"/>
                                          </p:val>
                                        </p:tav>
                                        <p:tav tm="100000">
                                          <p:val>
                                            <p:strVal val="#ppt_y"/>
                                          </p:val>
                                        </p:tav>
                                      </p:tavLst>
                                    </p:anim>
                                  </p:childTnLst>
                                </p:cTn>
                              </p:par>
                              <p:par>
                                <p:cTn id="179" presetID="47" presetClass="entr" presetSubtype="0"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fade">
                                      <p:cBhvr>
                                        <p:cTn id="181" dur="500"/>
                                        <p:tgtEl>
                                          <p:spTgt spid="45"/>
                                        </p:tgtEl>
                                      </p:cBhvr>
                                    </p:animEffect>
                                    <p:anim calcmode="lin" valueType="num">
                                      <p:cBhvr>
                                        <p:cTn id="182" dur="500" fill="hold"/>
                                        <p:tgtEl>
                                          <p:spTgt spid="45"/>
                                        </p:tgtEl>
                                        <p:attrNameLst>
                                          <p:attrName>ppt_x</p:attrName>
                                        </p:attrNameLst>
                                      </p:cBhvr>
                                      <p:tavLst>
                                        <p:tav tm="0">
                                          <p:val>
                                            <p:strVal val="#ppt_x"/>
                                          </p:val>
                                        </p:tav>
                                        <p:tav tm="100000">
                                          <p:val>
                                            <p:strVal val="#ppt_x"/>
                                          </p:val>
                                        </p:tav>
                                      </p:tavLst>
                                    </p:anim>
                                    <p:anim calcmode="lin" valueType="num">
                                      <p:cBhvr>
                                        <p:cTn id="183" dur="500" fill="hold"/>
                                        <p:tgtEl>
                                          <p:spTgt spid="45"/>
                                        </p:tgtEl>
                                        <p:attrNameLst>
                                          <p:attrName>ppt_y</p:attrName>
                                        </p:attrNameLst>
                                      </p:cBhvr>
                                      <p:tavLst>
                                        <p:tav tm="0">
                                          <p:val>
                                            <p:strVal val="#ppt_y-.1"/>
                                          </p:val>
                                        </p:tav>
                                        <p:tav tm="100000">
                                          <p:val>
                                            <p:strVal val="#ppt_y"/>
                                          </p:val>
                                        </p:tav>
                                      </p:tavLst>
                                    </p:anim>
                                  </p:childTnLst>
                                </p:cTn>
                              </p:par>
                            </p:childTnLst>
                          </p:cTn>
                        </p:par>
                        <p:par>
                          <p:cTn id="184" fill="hold">
                            <p:stCondLst>
                              <p:cond delay="4000"/>
                            </p:stCondLst>
                            <p:childTnLst>
                              <p:par>
                                <p:cTn id="185" presetID="22" presetClass="entr" presetSubtype="8" fill="hold" nodeType="after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wipe(left)">
                                      <p:cBhvr>
                                        <p:cTn id="187" dur="500"/>
                                        <p:tgtEl>
                                          <p:spTgt spid="58"/>
                                        </p:tgtEl>
                                      </p:cBhvr>
                                    </p:animEffect>
                                  </p:childTnLst>
                                </p:cTn>
                              </p:par>
                              <p:par>
                                <p:cTn id="188" presetID="22" presetClass="entr" presetSubtype="8" fill="hold" nodeType="withEffect">
                                  <p:stCondLst>
                                    <p:cond delay="0"/>
                                  </p:stCondLst>
                                  <p:childTnLst>
                                    <p:set>
                                      <p:cBhvr>
                                        <p:cTn id="189" dur="1" fill="hold">
                                          <p:stCondLst>
                                            <p:cond delay="0"/>
                                          </p:stCondLst>
                                        </p:cTn>
                                        <p:tgtEl>
                                          <p:spTgt spid="9"/>
                                        </p:tgtEl>
                                        <p:attrNameLst>
                                          <p:attrName>style.visibility</p:attrName>
                                        </p:attrNameLst>
                                      </p:cBhvr>
                                      <p:to>
                                        <p:strVal val="visible"/>
                                      </p:to>
                                    </p:set>
                                    <p:animEffect transition="in" filter="wipe(left)">
                                      <p:cBhvr>
                                        <p:cTn id="190" dur="500"/>
                                        <p:tgtEl>
                                          <p:spTgt spid="9"/>
                                        </p:tgtEl>
                                      </p:cBhvr>
                                    </p:animEffect>
                                  </p:childTnLst>
                                </p:cTn>
                              </p:par>
                              <p:par>
                                <p:cTn id="191" presetID="53" presetClass="entr" presetSubtype="16"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anim calcmode="lin" valueType="num">
                                      <p:cBhvr>
                                        <p:cTn id="193" dur="500" fill="hold"/>
                                        <p:tgtEl>
                                          <p:spTgt spid="47"/>
                                        </p:tgtEl>
                                        <p:attrNameLst>
                                          <p:attrName>ppt_w</p:attrName>
                                        </p:attrNameLst>
                                      </p:cBhvr>
                                      <p:tavLst>
                                        <p:tav tm="0">
                                          <p:val>
                                            <p:fltVal val="0"/>
                                          </p:val>
                                        </p:tav>
                                        <p:tav tm="100000">
                                          <p:val>
                                            <p:strVal val="#ppt_w"/>
                                          </p:val>
                                        </p:tav>
                                      </p:tavLst>
                                    </p:anim>
                                    <p:anim calcmode="lin" valueType="num">
                                      <p:cBhvr>
                                        <p:cTn id="194" dur="500" fill="hold"/>
                                        <p:tgtEl>
                                          <p:spTgt spid="47"/>
                                        </p:tgtEl>
                                        <p:attrNameLst>
                                          <p:attrName>ppt_h</p:attrName>
                                        </p:attrNameLst>
                                      </p:cBhvr>
                                      <p:tavLst>
                                        <p:tav tm="0">
                                          <p:val>
                                            <p:fltVal val="0"/>
                                          </p:val>
                                        </p:tav>
                                        <p:tav tm="100000">
                                          <p:val>
                                            <p:strVal val="#ppt_h"/>
                                          </p:val>
                                        </p:tav>
                                      </p:tavLst>
                                    </p:anim>
                                    <p:animEffect transition="in" filter="fade">
                                      <p:cBhvr>
                                        <p:cTn id="195" dur="500"/>
                                        <p:tgtEl>
                                          <p:spTgt spid="47"/>
                                        </p:tgtEl>
                                      </p:cBhvr>
                                    </p:animEffect>
                                  </p:childTnLst>
                                </p:cTn>
                              </p:par>
                              <p:par>
                                <p:cTn id="196" presetID="53" presetClass="entr" presetSubtype="16" fill="hold" grpId="0" nodeType="withEffect">
                                  <p:stCondLst>
                                    <p:cond delay="0"/>
                                  </p:stCondLst>
                                  <p:childTnLst>
                                    <p:set>
                                      <p:cBhvr>
                                        <p:cTn id="197" dur="1" fill="hold">
                                          <p:stCondLst>
                                            <p:cond delay="0"/>
                                          </p:stCondLst>
                                        </p:cTn>
                                        <p:tgtEl>
                                          <p:spTgt spid="48"/>
                                        </p:tgtEl>
                                        <p:attrNameLst>
                                          <p:attrName>style.visibility</p:attrName>
                                        </p:attrNameLst>
                                      </p:cBhvr>
                                      <p:to>
                                        <p:strVal val="visible"/>
                                      </p:to>
                                    </p:set>
                                    <p:anim calcmode="lin" valueType="num">
                                      <p:cBhvr>
                                        <p:cTn id="198" dur="500" fill="hold"/>
                                        <p:tgtEl>
                                          <p:spTgt spid="48"/>
                                        </p:tgtEl>
                                        <p:attrNameLst>
                                          <p:attrName>ppt_w</p:attrName>
                                        </p:attrNameLst>
                                      </p:cBhvr>
                                      <p:tavLst>
                                        <p:tav tm="0">
                                          <p:val>
                                            <p:fltVal val="0"/>
                                          </p:val>
                                        </p:tav>
                                        <p:tav tm="100000">
                                          <p:val>
                                            <p:strVal val="#ppt_w"/>
                                          </p:val>
                                        </p:tav>
                                      </p:tavLst>
                                    </p:anim>
                                    <p:anim calcmode="lin" valueType="num">
                                      <p:cBhvr>
                                        <p:cTn id="199" dur="500" fill="hold"/>
                                        <p:tgtEl>
                                          <p:spTgt spid="48"/>
                                        </p:tgtEl>
                                        <p:attrNameLst>
                                          <p:attrName>ppt_h</p:attrName>
                                        </p:attrNameLst>
                                      </p:cBhvr>
                                      <p:tavLst>
                                        <p:tav tm="0">
                                          <p:val>
                                            <p:fltVal val="0"/>
                                          </p:val>
                                        </p:tav>
                                        <p:tav tm="100000">
                                          <p:val>
                                            <p:strVal val="#ppt_h"/>
                                          </p:val>
                                        </p:tav>
                                      </p:tavLst>
                                    </p:anim>
                                    <p:animEffect transition="in" filter="fade">
                                      <p:cBhvr>
                                        <p:cTn id="200" dur="500"/>
                                        <p:tgtEl>
                                          <p:spTgt spid="48"/>
                                        </p:tgtEl>
                                      </p:cBhvr>
                                    </p:animEffect>
                                  </p:childTnLst>
                                </p:cTn>
                              </p:par>
                              <p:par>
                                <p:cTn id="201" presetID="53" presetClass="entr" presetSubtype="16" fill="hold" grpId="0" nodeType="withEffect">
                                  <p:stCondLst>
                                    <p:cond delay="0"/>
                                  </p:stCondLst>
                                  <p:childTnLst>
                                    <p:set>
                                      <p:cBhvr>
                                        <p:cTn id="202" dur="1" fill="hold">
                                          <p:stCondLst>
                                            <p:cond delay="0"/>
                                          </p:stCondLst>
                                        </p:cTn>
                                        <p:tgtEl>
                                          <p:spTgt spid="49"/>
                                        </p:tgtEl>
                                        <p:attrNameLst>
                                          <p:attrName>style.visibility</p:attrName>
                                        </p:attrNameLst>
                                      </p:cBhvr>
                                      <p:to>
                                        <p:strVal val="visible"/>
                                      </p:to>
                                    </p:set>
                                    <p:anim calcmode="lin" valueType="num">
                                      <p:cBhvr>
                                        <p:cTn id="203" dur="500" fill="hold"/>
                                        <p:tgtEl>
                                          <p:spTgt spid="49"/>
                                        </p:tgtEl>
                                        <p:attrNameLst>
                                          <p:attrName>ppt_w</p:attrName>
                                        </p:attrNameLst>
                                      </p:cBhvr>
                                      <p:tavLst>
                                        <p:tav tm="0">
                                          <p:val>
                                            <p:fltVal val="0"/>
                                          </p:val>
                                        </p:tav>
                                        <p:tav tm="100000">
                                          <p:val>
                                            <p:strVal val="#ppt_w"/>
                                          </p:val>
                                        </p:tav>
                                      </p:tavLst>
                                    </p:anim>
                                    <p:anim calcmode="lin" valueType="num">
                                      <p:cBhvr>
                                        <p:cTn id="204" dur="500" fill="hold"/>
                                        <p:tgtEl>
                                          <p:spTgt spid="49"/>
                                        </p:tgtEl>
                                        <p:attrNameLst>
                                          <p:attrName>ppt_h</p:attrName>
                                        </p:attrNameLst>
                                      </p:cBhvr>
                                      <p:tavLst>
                                        <p:tav tm="0">
                                          <p:val>
                                            <p:fltVal val="0"/>
                                          </p:val>
                                        </p:tav>
                                        <p:tav tm="100000">
                                          <p:val>
                                            <p:strVal val="#ppt_h"/>
                                          </p:val>
                                        </p:tav>
                                      </p:tavLst>
                                    </p:anim>
                                    <p:animEffect transition="in" filter="fade">
                                      <p:cBhvr>
                                        <p:cTn id="205" dur="500"/>
                                        <p:tgtEl>
                                          <p:spTgt spid="49"/>
                                        </p:tgtEl>
                                      </p:cBhvr>
                                    </p:animEffect>
                                  </p:childTnLst>
                                </p:cTn>
                              </p:par>
                              <p:par>
                                <p:cTn id="206" presetID="22" presetClass="entr" presetSubtype="1" fill="hold" nodeType="with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wipe(up)">
                                      <p:cBhvr>
                                        <p:cTn id="208" dur="500"/>
                                        <p:tgtEl>
                                          <p:spTgt spid="50"/>
                                        </p:tgtEl>
                                      </p:cBhvr>
                                    </p:animEffect>
                                  </p:childTnLst>
                                </p:cTn>
                              </p:par>
                              <p:par>
                                <p:cTn id="209" presetID="53" presetClass="entr" presetSubtype="16" fill="hold" grpId="0" nodeType="withEffect">
                                  <p:stCondLst>
                                    <p:cond delay="0"/>
                                  </p:stCondLst>
                                  <p:childTnLst>
                                    <p:set>
                                      <p:cBhvr>
                                        <p:cTn id="210" dur="1" fill="hold">
                                          <p:stCondLst>
                                            <p:cond delay="0"/>
                                          </p:stCondLst>
                                        </p:cTn>
                                        <p:tgtEl>
                                          <p:spTgt spid="51"/>
                                        </p:tgtEl>
                                        <p:attrNameLst>
                                          <p:attrName>style.visibility</p:attrName>
                                        </p:attrNameLst>
                                      </p:cBhvr>
                                      <p:to>
                                        <p:strVal val="visible"/>
                                      </p:to>
                                    </p:set>
                                    <p:anim calcmode="lin" valueType="num">
                                      <p:cBhvr>
                                        <p:cTn id="211" dur="500" fill="hold"/>
                                        <p:tgtEl>
                                          <p:spTgt spid="51"/>
                                        </p:tgtEl>
                                        <p:attrNameLst>
                                          <p:attrName>ppt_w</p:attrName>
                                        </p:attrNameLst>
                                      </p:cBhvr>
                                      <p:tavLst>
                                        <p:tav tm="0">
                                          <p:val>
                                            <p:fltVal val="0"/>
                                          </p:val>
                                        </p:tav>
                                        <p:tav tm="100000">
                                          <p:val>
                                            <p:strVal val="#ppt_w"/>
                                          </p:val>
                                        </p:tav>
                                      </p:tavLst>
                                    </p:anim>
                                    <p:anim calcmode="lin" valueType="num">
                                      <p:cBhvr>
                                        <p:cTn id="212" dur="500" fill="hold"/>
                                        <p:tgtEl>
                                          <p:spTgt spid="51"/>
                                        </p:tgtEl>
                                        <p:attrNameLst>
                                          <p:attrName>ppt_h</p:attrName>
                                        </p:attrNameLst>
                                      </p:cBhvr>
                                      <p:tavLst>
                                        <p:tav tm="0">
                                          <p:val>
                                            <p:fltVal val="0"/>
                                          </p:val>
                                        </p:tav>
                                        <p:tav tm="100000">
                                          <p:val>
                                            <p:strVal val="#ppt_h"/>
                                          </p:val>
                                        </p:tav>
                                      </p:tavLst>
                                    </p:anim>
                                    <p:animEffect transition="in" filter="fade">
                                      <p:cBhvr>
                                        <p:cTn id="213" dur="500"/>
                                        <p:tgtEl>
                                          <p:spTgt spid="51"/>
                                        </p:tgtEl>
                                      </p:cBhvr>
                                    </p:animEffect>
                                  </p:childTnLst>
                                </p:cTn>
                              </p:par>
                            </p:childTnLst>
                          </p:cTn>
                        </p:par>
                        <p:par>
                          <p:cTn id="214" fill="hold">
                            <p:stCondLst>
                              <p:cond delay="4500"/>
                            </p:stCondLst>
                            <p:childTnLst>
                              <p:par>
                                <p:cTn id="215" presetID="53" presetClass="entr" presetSubtype="16" fill="hold" grpId="0" nodeType="afterEffect">
                                  <p:stCondLst>
                                    <p:cond delay="0"/>
                                  </p:stCondLst>
                                  <p:childTnLst>
                                    <p:set>
                                      <p:cBhvr>
                                        <p:cTn id="216" dur="1" fill="hold">
                                          <p:stCondLst>
                                            <p:cond delay="0"/>
                                          </p:stCondLst>
                                        </p:cTn>
                                        <p:tgtEl>
                                          <p:spTgt spid="46"/>
                                        </p:tgtEl>
                                        <p:attrNameLst>
                                          <p:attrName>style.visibility</p:attrName>
                                        </p:attrNameLst>
                                      </p:cBhvr>
                                      <p:to>
                                        <p:strVal val="visible"/>
                                      </p:to>
                                    </p:set>
                                    <p:anim calcmode="lin" valueType="num">
                                      <p:cBhvr>
                                        <p:cTn id="217" dur="500" fill="hold"/>
                                        <p:tgtEl>
                                          <p:spTgt spid="46"/>
                                        </p:tgtEl>
                                        <p:attrNameLst>
                                          <p:attrName>ppt_w</p:attrName>
                                        </p:attrNameLst>
                                      </p:cBhvr>
                                      <p:tavLst>
                                        <p:tav tm="0">
                                          <p:val>
                                            <p:fltVal val="0"/>
                                          </p:val>
                                        </p:tav>
                                        <p:tav tm="100000">
                                          <p:val>
                                            <p:strVal val="#ppt_w"/>
                                          </p:val>
                                        </p:tav>
                                      </p:tavLst>
                                    </p:anim>
                                    <p:anim calcmode="lin" valueType="num">
                                      <p:cBhvr>
                                        <p:cTn id="218" dur="500" fill="hold"/>
                                        <p:tgtEl>
                                          <p:spTgt spid="46"/>
                                        </p:tgtEl>
                                        <p:attrNameLst>
                                          <p:attrName>ppt_h</p:attrName>
                                        </p:attrNameLst>
                                      </p:cBhvr>
                                      <p:tavLst>
                                        <p:tav tm="0">
                                          <p:val>
                                            <p:fltVal val="0"/>
                                          </p:val>
                                        </p:tav>
                                        <p:tav tm="100000">
                                          <p:val>
                                            <p:strVal val="#ppt_h"/>
                                          </p:val>
                                        </p:tav>
                                      </p:tavLst>
                                    </p:anim>
                                    <p:animEffect transition="in" filter="fade">
                                      <p:cBhvr>
                                        <p:cTn id="219" dur="500"/>
                                        <p:tgtEl>
                                          <p:spTgt spid="46"/>
                                        </p:tgtEl>
                                      </p:cBhvr>
                                    </p:animEffect>
                                  </p:childTnLst>
                                </p:cTn>
                              </p:par>
                              <p:par>
                                <p:cTn id="220" presetID="47" presetClass="entr" presetSubtype="0" fill="hold" grpId="0" nodeType="withEffect">
                                  <p:stCondLst>
                                    <p:cond delay="0"/>
                                  </p:stCondLst>
                                  <p:childTnLst>
                                    <p:set>
                                      <p:cBhvr>
                                        <p:cTn id="221" dur="1" fill="hold">
                                          <p:stCondLst>
                                            <p:cond delay="0"/>
                                          </p:stCondLst>
                                        </p:cTn>
                                        <p:tgtEl>
                                          <p:spTgt spid="52"/>
                                        </p:tgtEl>
                                        <p:attrNameLst>
                                          <p:attrName>style.visibility</p:attrName>
                                        </p:attrNameLst>
                                      </p:cBhvr>
                                      <p:to>
                                        <p:strVal val="visible"/>
                                      </p:to>
                                    </p:set>
                                    <p:animEffect transition="in" filter="fade">
                                      <p:cBhvr>
                                        <p:cTn id="222" dur="1000"/>
                                        <p:tgtEl>
                                          <p:spTgt spid="52"/>
                                        </p:tgtEl>
                                      </p:cBhvr>
                                    </p:animEffect>
                                    <p:anim calcmode="lin" valueType="num">
                                      <p:cBhvr>
                                        <p:cTn id="223" dur="1000" fill="hold"/>
                                        <p:tgtEl>
                                          <p:spTgt spid="52"/>
                                        </p:tgtEl>
                                        <p:attrNameLst>
                                          <p:attrName>ppt_x</p:attrName>
                                        </p:attrNameLst>
                                      </p:cBhvr>
                                      <p:tavLst>
                                        <p:tav tm="0">
                                          <p:val>
                                            <p:strVal val="#ppt_x"/>
                                          </p:val>
                                        </p:tav>
                                        <p:tav tm="100000">
                                          <p:val>
                                            <p:strVal val="#ppt_x"/>
                                          </p:val>
                                        </p:tav>
                                      </p:tavLst>
                                    </p:anim>
                                    <p:anim calcmode="lin" valueType="num">
                                      <p:cBhvr>
                                        <p:cTn id="224" dur="1000" fill="hold"/>
                                        <p:tgtEl>
                                          <p:spTgt spid="52"/>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53"/>
                                        </p:tgtEl>
                                        <p:attrNameLst>
                                          <p:attrName>style.visibility</p:attrName>
                                        </p:attrNameLst>
                                      </p:cBhvr>
                                      <p:to>
                                        <p:strVal val="visible"/>
                                      </p:to>
                                    </p:set>
                                    <p:animEffect transition="in" filter="fade">
                                      <p:cBhvr>
                                        <p:cTn id="227" dur="500"/>
                                        <p:tgtEl>
                                          <p:spTgt spid="53"/>
                                        </p:tgtEl>
                                      </p:cBhvr>
                                    </p:animEffect>
                                    <p:anim calcmode="lin" valueType="num">
                                      <p:cBhvr>
                                        <p:cTn id="228" dur="500" fill="hold"/>
                                        <p:tgtEl>
                                          <p:spTgt spid="53"/>
                                        </p:tgtEl>
                                        <p:attrNameLst>
                                          <p:attrName>ppt_x</p:attrName>
                                        </p:attrNameLst>
                                      </p:cBhvr>
                                      <p:tavLst>
                                        <p:tav tm="0">
                                          <p:val>
                                            <p:strVal val="#ppt_x"/>
                                          </p:val>
                                        </p:tav>
                                        <p:tav tm="100000">
                                          <p:val>
                                            <p:strVal val="#ppt_x"/>
                                          </p:val>
                                        </p:tav>
                                      </p:tavLst>
                                    </p:anim>
                                    <p:anim calcmode="lin" valueType="num">
                                      <p:cBhvr>
                                        <p:cTn id="229" dur="500" fill="hold"/>
                                        <p:tgtEl>
                                          <p:spTgt spid="53"/>
                                        </p:tgtEl>
                                        <p:attrNameLst>
                                          <p:attrName>ppt_y</p:attrName>
                                        </p:attrNameLst>
                                      </p:cBhvr>
                                      <p:tavLst>
                                        <p:tav tm="0">
                                          <p:val>
                                            <p:strVal val="#ppt_y+.1"/>
                                          </p:val>
                                        </p:tav>
                                        <p:tav tm="100000">
                                          <p:val>
                                            <p:strVal val="#ppt_y"/>
                                          </p:val>
                                        </p:tav>
                                      </p:tavLst>
                                    </p:anim>
                                  </p:childTnLst>
                                </p:cTn>
                              </p:par>
                            </p:childTnLst>
                          </p:cTn>
                        </p:par>
                        <p:par>
                          <p:cTn id="230" fill="hold">
                            <p:stCondLst>
                              <p:cond delay="5500"/>
                            </p:stCondLst>
                            <p:childTnLst>
                              <p:par>
                                <p:cTn id="231" presetID="22" presetClass="entr" presetSubtype="8" fill="hold" nodeType="afterEffect">
                                  <p:stCondLst>
                                    <p:cond delay="0"/>
                                  </p:stCondLst>
                                  <p:childTnLst>
                                    <p:set>
                                      <p:cBhvr>
                                        <p:cTn id="232" dur="1" fill="hold">
                                          <p:stCondLst>
                                            <p:cond delay="0"/>
                                          </p:stCondLst>
                                        </p:cTn>
                                        <p:tgtEl>
                                          <p:spTgt spid="56"/>
                                        </p:tgtEl>
                                        <p:attrNameLst>
                                          <p:attrName>style.visibility</p:attrName>
                                        </p:attrNameLst>
                                      </p:cBhvr>
                                      <p:to>
                                        <p:strVal val="visible"/>
                                      </p:to>
                                    </p:set>
                                    <p:animEffect transition="in" filter="wipe(left)">
                                      <p:cBhvr>
                                        <p:cTn id="233" dur="500"/>
                                        <p:tgtEl>
                                          <p:spTgt spid="56"/>
                                        </p:tgtEl>
                                      </p:cBhvr>
                                    </p:animEffect>
                                  </p:childTnLst>
                                </p:cTn>
                              </p:par>
                            </p:childTnLst>
                          </p:cTn>
                        </p:par>
                        <p:par>
                          <p:cTn id="234" fill="hold">
                            <p:stCondLst>
                              <p:cond delay="6000"/>
                            </p:stCondLst>
                            <p:childTnLst>
                              <p:par>
                                <p:cTn id="235" presetID="22" presetClass="entr" presetSubtype="8" fill="hold" nodeType="afterEffect">
                                  <p:stCondLst>
                                    <p:cond delay="0"/>
                                  </p:stCondLst>
                                  <p:childTnLst>
                                    <p:set>
                                      <p:cBhvr>
                                        <p:cTn id="236" dur="1" fill="hold">
                                          <p:stCondLst>
                                            <p:cond delay="0"/>
                                          </p:stCondLst>
                                        </p:cTn>
                                        <p:tgtEl>
                                          <p:spTgt spid="10"/>
                                        </p:tgtEl>
                                        <p:attrNameLst>
                                          <p:attrName>style.visibility</p:attrName>
                                        </p:attrNameLst>
                                      </p:cBhvr>
                                      <p:to>
                                        <p:strVal val="visible"/>
                                      </p:to>
                                    </p:set>
                                    <p:animEffect transition="in" filter="wipe(left)">
                                      <p:cBhvr>
                                        <p:cTn id="2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9" grpId="0" animBg="1"/>
      <p:bldP spid="20" grpId="0"/>
      <p:bldP spid="21" grpId="0"/>
      <p:bldP spid="22" grpId="0" animBg="1"/>
      <p:bldP spid="23" grpId="0" animBg="1"/>
      <p:bldP spid="24" grpId="0" animBg="1"/>
      <p:bldP spid="25" grpId="0" animBg="1"/>
      <p:bldP spid="27" grpId="0" animBg="1"/>
      <p:bldP spid="28" grpId="0"/>
      <p:bldP spid="29" grpId="0"/>
      <p:bldP spid="30" grpId="0" animBg="1"/>
      <p:bldP spid="31" grpId="0" animBg="1"/>
      <p:bldP spid="32" grpId="0" animBg="1"/>
      <p:bldP spid="33" grpId="0" animBg="1"/>
      <p:bldP spid="35" grpId="0" animBg="1"/>
      <p:bldP spid="36" grpId="0"/>
      <p:bldP spid="37" grpId="0"/>
      <p:bldP spid="38" grpId="0" animBg="1"/>
      <p:bldP spid="39" grpId="0" animBg="1"/>
      <p:bldP spid="40" grpId="0" animBg="1"/>
      <p:bldP spid="41" grpId="0" animBg="1"/>
      <p:bldP spid="43" grpId="0" animBg="1"/>
      <p:bldP spid="44" grpId="0"/>
      <p:bldP spid="45" grpId="0"/>
      <p:bldP spid="46" grpId="0" animBg="1"/>
      <p:bldP spid="47" grpId="0" animBg="1"/>
      <p:bldP spid="48" grpId="0" animBg="1"/>
      <p:bldP spid="49" grpId="0" animBg="1"/>
      <p:bldP spid="51" grpId="0" animBg="1"/>
      <p:bldP spid="52" grpId="0"/>
      <p:bldP spid="5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94</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Ezzel az esettel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Csak azt szeretném tesztelni, hogy valóban úgy működik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ahogy elvárható tőle</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6" name="Kép 5">
            <a:extLst>
              <a:ext uri="{FF2B5EF4-FFF2-40B4-BE49-F238E27FC236}">
                <a16:creationId xmlns:a16="http://schemas.microsoft.com/office/drawing/2014/main" id="{B6757553-9506-44B1-999F-465F2E85D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3031955"/>
            <a:ext cx="7886700" cy="3810000"/>
          </a:xfrm>
          <a:prstGeom prst="rect">
            <a:avLst/>
          </a:prstGeom>
          <a:solidFill>
            <a:schemeClr val="bg1"/>
          </a:solidFill>
        </p:spPr>
      </p:pic>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6"/>
          <a:stretch>
            <a:fillRect/>
          </a:stretch>
        </p:blipFill>
        <p:spPr>
          <a:xfrm>
            <a:off x="5993300" y="18917"/>
            <a:ext cx="854075" cy="854075"/>
          </a:xfrm>
          <a:prstGeom prst="rect">
            <a:avLst/>
          </a:prstGeom>
        </p:spPr>
      </p:pic>
      <p:pic>
        <p:nvPicPr>
          <p:cNvPr id="10" name="Kép 9">
            <a:extLst>
              <a:ext uri="{FF2B5EF4-FFF2-40B4-BE49-F238E27FC236}">
                <a16:creationId xmlns:a16="http://schemas.microsoft.com/office/drawing/2014/main" id="{AFBCC81C-9869-433D-A46A-D1B60BC96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240" y="88223"/>
            <a:ext cx="688207" cy="688207"/>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21" name="Kép 20">
            <a:extLst>
              <a:ext uri="{FF2B5EF4-FFF2-40B4-BE49-F238E27FC236}">
                <a16:creationId xmlns:a16="http://schemas.microsoft.com/office/drawing/2014/main" id="{15D0E43F-F168-4DDB-9BF8-61A5ABB90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5491" y="186714"/>
            <a:ext cx="531745" cy="596959"/>
          </a:xfrm>
          <a:prstGeom prst="rect">
            <a:avLst/>
          </a:prstGeom>
        </p:spPr>
      </p:pic>
      <p:pic>
        <p:nvPicPr>
          <p:cNvPr id="18" name="Kép 17">
            <a:extLst>
              <a:ext uri="{FF2B5EF4-FFF2-40B4-BE49-F238E27FC236}">
                <a16:creationId xmlns:a16="http://schemas.microsoft.com/office/drawing/2014/main" id="{956E6FB0-7797-4733-B1D6-188D7CFE9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2980" y="82963"/>
            <a:ext cx="688207" cy="688207"/>
          </a:xfrm>
          <a:prstGeom prst="rect">
            <a:avLst/>
          </a:prstGeom>
        </p:spPr>
      </p:pic>
      <p:pic>
        <p:nvPicPr>
          <p:cNvPr id="19" name="Kép 18">
            <a:extLst>
              <a:ext uri="{FF2B5EF4-FFF2-40B4-BE49-F238E27FC236}">
                <a16:creationId xmlns:a16="http://schemas.microsoft.com/office/drawing/2014/main" id="{A20C994F-6CDB-4AEC-8803-6206DECB1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231" y="197220"/>
            <a:ext cx="531745" cy="596959"/>
          </a:xfrm>
          <a:prstGeom prst="rect">
            <a:avLst/>
          </a:prstGeom>
        </p:spPr>
      </p:pic>
      <p:pic>
        <p:nvPicPr>
          <p:cNvPr id="22" name="Kép 21">
            <a:extLst>
              <a:ext uri="{FF2B5EF4-FFF2-40B4-BE49-F238E27FC236}">
                <a16:creationId xmlns:a16="http://schemas.microsoft.com/office/drawing/2014/main" id="{1405D995-7701-4032-BE5E-596CA7339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20" y="77703"/>
            <a:ext cx="688207" cy="688207"/>
          </a:xfrm>
          <a:prstGeom prst="rect">
            <a:avLst/>
          </a:prstGeom>
        </p:spPr>
      </p:pic>
    </p:spTree>
    <p:extLst>
      <p:ext uri="{BB962C8B-B14F-4D97-AF65-F5344CB8AC3E}">
        <p14:creationId xmlns:p14="http://schemas.microsoft.com/office/powerpoint/2010/main" val="203167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0833E-6 -2.96296E-6 L 0.25378 0.0007 " pathEditMode="relative" rAng="0" ptsTypes="AA">
                                      <p:cBhvr>
                                        <p:cTn id="12" dur="1000" fill="hold"/>
                                        <p:tgtEl>
                                          <p:spTgt spid="10"/>
                                        </p:tgtEl>
                                        <p:attrNameLst>
                                          <p:attrName>ppt_x</p:attrName>
                                          <p:attrName>ppt_y</p:attrName>
                                        </p:attrNameLst>
                                      </p:cBhvr>
                                      <p:rCtr x="12682" y="23"/>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p:stCondLst>
                              <p:cond delay="2500"/>
                            </p:stCondLst>
                            <p:childTnLst>
                              <p:par>
                                <p:cTn id="28" presetID="42" presetClass="path" presetSubtype="0" accel="50000" decel="50000" fill="hold" nodeType="afterEffect">
                                  <p:stCondLst>
                                    <p:cond delay="0"/>
                                  </p:stCondLst>
                                  <p:childTnLst>
                                    <p:animMotion origin="layout" path="M -2.08333E-6 1.48148E-6 L 0.25378 0.00069 " pathEditMode="relative" rAng="0" ptsTypes="AA">
                                      <p:cBhvr>
                                        <p:cTn id="29" dur="1000" fill="hold"/>
                                        <p:tgtEl>
                                          <p:spTgt spid="18"/>
                                        </p:tgtEl>
                                        <p:attrNameLst>
                                          <p:attrName>ppt_x</p:attrName>
                                          <p:attrName>ppt_y</p:attrName>
                                        </p:attrNameLst>
                                      </p:cBhvr>
                                      <p:rCtr x="12682" y="23"/>
                                    </p:animMotion>
                                  </p:childTnLst>
                                </p:cTn>
                              </p:par>
                            </p:childTnLst>
                          </p:cTn>
                        </p:par>
                        <p:par>
                          <p:cTn id="30" fill="hold">
                            <p:stCondLst>
                              <p:cond delay="6100"/>
                            </p:stCondLst>
                            <p:childTnLst>
                              <p:par>
                                <p:cTn id="31" presetID="1"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22"/>
                                        </p:tgtEl>
                                      </p:cBhvr>
                                    </p:animEffect>
                                    <p:animScale>
                                      <p:cBhvr>
                                        <p:cTn id="36" dur="250" autoRev="1" fill="hold"/>
                                        <p:tgtEl>
                                          <p:spTgt spid="22"/>
                                        </p:tgtEl>
                                      </p:cBhvr>
                                      <p:by x="105000" y="105000"/>
                                    </p:animScale>
                                  </p:childTnLst>
                                </p:cTn>
                              </p:par>
                            </p:childTnLst>
                          </p:cTn>
                        </p:par>
                        <p:par>
                          <p:cTn id="37" fill="hold">
                            <p:stCondLst>
                              <p:cond delay="6600"/>
                            </p:stCondLst>
                            <p:childTnLst>
                              <p:par>
                                <p:cTn id="38" presetID="42" presetClass="path" presetSubtype="0" accel="50000" decel="50000" fill="hold" nodeType="afterEffect">
                                  <p:stCondLst>
                                    <p:cond delay="0"/>
                                  </p:stCondLst>
                                  <p:childTnLst>
                                    <p:animMotion origin="layout" path="M -1.45833E-6 -2.59259E-6 L 0.21706 -2.59259E-6 " pathEditMode="relative" rAng="0" ptsTypes="AA">
                                      <p:cBhvr>
                                        <p:cTn id="39" dur="1000" fill="hold"/>
                                        <p:tgtEl>
                                          <p:spTgt spid="22"/>
                                        </p:tgtEl>
                                        <p:attrNameLst>
                                          <p:attrName>ppt_x</p:attrName>
                                          <p:attrName>ppt_y</p:attrName>
                                        </p:attrNameLst>
                                      </p:cBhvr>
                                      <p:rCtr x="10846" y="0"/>
                                    </p:animMotion>
                                  </p:childTnLst>
                                </p:cTn>
                              </p:par>
                            </p:childTnLst>
                          </p:cTn>
                        </p:par>
                        <p:par>
                          <p:cTn id="40" fill="hold">
                            <p:stCondLst>
                              <p:cond delay="76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7600"/>
                            </p:stCondLst>
                            <p:childTnLst>
                              <p:par>
                                <p:cTn id="44" presetID="42" presetClass="path" presetSubtype="0" accel="50000" decel="50000" fill="hold" nodeType="afterEffect">
                                  <p:stCondLst>
                                    <p:cond delay="0"/>
                                  </p:stCondLst>
                                  <p:childTnLst>
                                    <p:animMotion origin="layout" path="M -1.45833E-6 -3.33333E-6 L 0.21927 0.00463 " pathEditMode="relative" rAng="0" ptsTypes="AA">
                                      <p:cBhvr>
                                        <p:cTn id="45" dur="1000" fill="hold"/>
                                        <p:tgtEl>
                                          <p:spTgt spid="21"/>
                                        </p:tgtEl>
                                        <p:attrNameLst>
                                          <p:attrName>ppt_x</p:attrName>
                                          <p:attrName>ppt_y</p:attrName>
                                        </p:attrNameLst>
                                      </p:cBhvr>
                                      <p:rCtr x="10964" y="231"/>
                                    </p:animMotion>
                                  </p:childTnLst>
                                </p:cTn>
                              </p:par>
                              <p:par>
                                <p:cTn id="46" presetID="10" presetClass="exit" presetSubtype="0" fill="hold" nodeType="withEffect">
                                  <p:stCondLst>
                                    <p:cond delay="0"/>
                                  </p:stCondLst>
                                  <p:childTnLst>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par>
                          <p:cTn id="49" fill="hold">
                            <p:stCondLst>
                              <p:cond delay="8600"/>
                            </p:stCondLst>
                            <p:childTnLst>
                              <p:par>
                                <p:cTn id="50" presetID="10" presetClass="exit" presetSubtype="0" fill="hold" nodeType="after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par>
                          <p:cTn id="53" fill="hold">
                            <p:stCondLst>
                              <p:cond delay="9100"/>
                            </p:stCondLst>
                            <p:childTnLst>
                              <p:par>
                                <p:cTn id="54" presetID="1" presetClass="exit" presetSubtype="0" fill="hold" nodeType="after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par>
                          <p:cTn id="56" fill="hold">
                            <p:stCondLst>
                              <p:cond delay="9100"/>
                            </p:stCondLst>
                            <p:childTnLst>
                              <p:par>
                                <p:cTn id="57" presetID="1" presetClass="entr" presetSubtype="0"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9600"/>
                            </p:stCondLst>
                            <p:childTnLst>
                              <p:par>
                                <p:cTn id="60" presetID="42" presetClass="path" presetSubtype="0" accel="50000" decel="50000" fill="hold" nodeType="afterEffect">
                                  <p:stCondLst>
                                    <p:cond delay="0"/>
                                  </p:stCondLst>
                                  <p:childTnLst>
                                    <p:animMotion origin="layout" path="M -8.33333E-7 -2.22222E-6 L 0.21927 0.00463 " pathEditMode="relative" rAng="0" ptsTypes="AA">
                                      <p:cBhvr>
                                        <p:cTn id="61" dur="1000" fill="hold"/>
                                        <p:tgtEl>
                                          <p:spTgt spid="19"/>
                                        </p:tgtEl>
                                        <p:attrNameLst>
                                          <p:attrName>ppt_x</p:attrName>
                                          <p:attrName>ppt_y</p:attrName>
                                        </p:attrNameLst>
                                      </p:cBhvr>
                                      <p:rCtr x="10964" y="231"/>
                                    </p:animMotion>
                                  </p:childTnLst>
                                </p:cTn>
                              </p:par>
                              <p:par>
                                <p:cTn id="62" presetID="10" presetClass="exit" presetSubtype="0" fill="hold" nodeType="withEffect">
                                  <p:stCondLst>
                                    <p:cond delay="0"/>
                                  </p:stCondLst>
                                  <p:childTnLst>
                                    <p:animEffect transition="out" filter="fade">
                                      <p:cBhvr>
                                        <p:cTn id="63" dur="1000"/>
                                        <p:tgtEl>
                                          <p:spTgt spid="19"/>
                                        </p:tgtEl>
                                      </p:cBhvr>
                                    </p:animEffect>
                                    <p:set>
                                      <p:cBhvr>
                                        <p:cTn id="64" dur="1" fill="hold">
                                          <p:stCondLst>
                                            <p:cond delay="999"/>
                                          </p:stCondLst>
                                        </p:cTn>
                                        <p:tgtEl>
                                          <p:spTgt spid="19"/>
                                        </p:tgtEl>
                                        <p:attrNameLst>
                                          <p:attrName>style.visibility</p:attrName>
                                        </p:attrNameLst>
                                      </p:cBhvr>
                                      <p:to>
                                        <p:strVal val="hidden"/>
                                      </p:to>
                                    </p:set>
                                  </p:childTnLst>
                                </p:cTn>
                              </p:par>
                            </p:childTnLst>
                          </p:cTn>
                        </p:par>
                        <p:par>
                          <p:cTn id="65" fill="hold">
                            <p:stCondLst>
                              <p:cond delay="10600"/>
                            </p:stCondLst>
                            <p:childTnLst>
                              <p:par>
                                <p:cTn id="66" presetID="10" presetClass="exit" presetSubtype="0" fill="hold" nodeType="after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95</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Egyébként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Ezt Google </a:t>
            </a:r>
            <a:r>
              <a:rPr lang="hu-HU" dirty="0" err="1">
                <a:solidFill>
                  <a:schemeClr val="tx1"/>
                </a:solidFill>
                <a:latin typeface="Calibri Light" panose="020F0302020204030204" pitchFamily="34" charset="0"/>
                <a:cs typeface="Calibri Light" panose="020F0302020204030204" pitchFamily="34" charset="0"/>
              </a:rPr>
              <a:t>Crome</a:t>
            </a:r>
            <a:r>
              <a:rPr lang="hu-HU" dirty="0">
                <a:solidFill>
                  <a:schemeClr val="tx1"/>
                </a:solidFill>
                <a:latin typeface="Calibri Light" panose="020F0302020204030204" pitchFamily="34" charset="0"/>
                <a:cs typeface="Calibri Light" panose="020F0302020204030204" pitchFamily="34" charset="0"/>
              </a:rPr>
              <a:t>-ban is leellen-</a:t>
            </a:r>
            <a:r>
              <a:rPr lang="hu-HU" dirty="0" err="1">
                <a:solidFill>
                  <a:schemeClr val="tx1"/>
                </a:solidFill>
                <a:latin typeface="Calibri Light" panose="020F0302020204030204" pitchFamily="34" charset="0"/>
                <a:cs typeface="Calibri Light" panose="020F0302020204030204" pitchFamily="34" charset="0"/>
              </a:rPr>
              <a:t>őrzitem</a:t>
            </a: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5"/>
          <a:stretch>
            <a:fillRect/>
          </a:stretch>
        </p:blipFill>
        <p:spPr>
          <a:xfrm>
            <a:off x="5993300" y="18917"/>
            <a:ext cx="854075" cy="854075"/>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4" name="Kép 3">
            <a:extLst>
              <a:ext uri="{FF2B5EF4-FFF2-40B4-BE49-F238E27FC236}">
                <a16:creationId xmlns:a16="http://schemas.microsoft.com/office/drawing/2014/main" id="{028AA8E4-77CC-48A0-9E90-9BD54334D3F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589688"/>
            <a:ext cx="12192000" cy="4355560"/>
          </a:xfrm>
          <a:prstGeom prst="rect">
            <a:avLst/>
          </a:prstGeom>
        </p:spPr>
      </p:pic>
      <p:pic>
        <p:nvPicPr>
          <p:cNvPr id="9" name="Kép 8">
            <a:extLst>
              <a:ext uri="{FF2B5EF4-FFF2-40B4-BE49-F238E27FC236}">
                <a16:creationId xmlns:a16="http://schemas.microsoft.com/office/drawing/2014/main" id="{80CE0A6A-5AD3-4B8E-88BC-8DF3942F9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67000" y="0"/>
            <a:ext cx="6858000" cy="6858000"/>
          </a:xfrm>
          <a:prstGeom prst="rect">
            <a:avLst/>
          </a:prstGeom>
        </p:spPr>
      </p:pic>
    </p:spTree>
    <p:extLst>
      <p:ext uri="{BB962C8B-B14F-4D97-AF65-F5344CB8AC3E}">
        <p14:creationId xmlns:p14="http://schemas.microsoft.com/office/powerpoint/2010/main" val="373999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descr="A képen clipart látható&#10;&#10;Automatikusan generált leírás">
            <a:extLst>
              <a:ext uri="{FF2B5EF4-FFF2-40B4-BE49-F238E27FC236}">
                <a16:creationId xmlns:a16="http://schemas.microsoft.com/office/drawing/2014/main" id="{847C93E5-F3B9-4C14-BCAF-C673E7B3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4" name="Kép 3">
            <a:extLst>
              <a:ext uri="{FF2B5EF4-FFF2-40B4-BE49-F238E27FC236}">
                <a16:creationId xmlns:a16="http://schemas.microsoft.com/office/drawing/2014/main" id="{44FE4E4F-8670-4603-AD89-7509FAC37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Külső monitorozó eszköz</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96</a:t>
            </a:fld>
            <a:endParaRPr lang="en-GB" dirty="0"/>
          </a:p>
        </p:txBody>
      </p:sp>
      <p:grpSp>
        <p:nvGrpSpPr>
          <p:cNvPr id="5" name="Csoportba foglalás 4">
            <a:extLst>
              <a:ext uri="{FF2B5EF4-FFF2-40B4-BE49-F238E27FC236}">
                <a16:creationId xmlns:a16="http://schemas.microsoft.com/office/drawing/2014/main" id="{7F90DC20-17D4-401B-8B0C-085E0C93BF66}"/>
              </a:ext>
            </a:extLst>
          </p:cNvPr>
          <p:cNvGrpSpPr/>
          <p:nvPr/>
        </p:nvGrpSpPr>
        <p:grpSpPr>
          <a:xfrm>
            <a:off x="3573192" y="2307073"/>
            <a:ext cx="4034052" cy="2442458"/>
            <a:chOff x="6038098" y="2307073"/>
            <a:chExt cx="4034052" cy="2442458"/>
          </a:xfrm>
        </p:grpSpPr>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21" name="Szöveg helye 14">
            <a:extLst>
              <a:ext uri="{FF2B5EF4-FFF2-40B4-BE49-F238E27FC236}">
                <a16:creationId xmlns:a16="http://schemas.microsoft.com/office/drawing/2014/main" id="{4D67A743-6901-43F4-8D70-402C8FB19C2B}"/>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Ebben az eseten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Iszonyú befeszült </a:t>
            </a:r>
            <a:r>
              <a:rPr lang="hu-HU" dirty="0" err="1">
                <a:solidFill>
                  <a:schemeClr val="tx1"/>
                </a:solidFill>
                <a:latin typeface="Calibri Light" panose="020F0302020204030204" pitchFamily="34" charset="0"/>
                <a:cs typeface="Calibri Light" panose="020F0302020204030204" pitchFamily="34" charset="0"/>
              </a:rPr>
              <a:t>data</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scientist</a:t>
            </a:r>
            <a:r>
              <a:rPr lang="hu-HU" dirty="0">
                <a:solidFill>
                  <a:schemeClr val="tx1"/>
                </a:solidFill>
                <a:latin typeface="Calibri Light" panose="020F0302020204030204" pitchFamily="34" charset="0"/>
                <a:cs typeface="Calibri Light" panose="020F0302020204030204" pitchFamily="34" charset="0"/>
              </a:rPr>
              <a:t> computer </a:t>
            </a:r>
            <a:r>
              <a:rPr lang="hu-HU" dirty="0" err="1">
                <a:solidFill>
                  <a:schemeClr val="tx1"/>
                </a:solidFill>
                <a:latin typeface="Calibri Light" panose="020F0302020204030204" pitchFamily="34" charset="0"/>
                <a:cs typeface="Calibri Light" panose="020F0302020204030204" pitchFamily="34" charset="0"/>
              </a:rPr>
              <a:t>scientist</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riszörcsör</a:t>
            </a:r>
            <a:r>
              <a:rPr lang="hu-HU" dirty="0">
                <a:solidFill>
                  <a:schemeClr val="tx1"/>
                </a:solidFill>
                <a:latin typeface="Calibri Light" panose="020F0302020204030204" pitchFamily="34" charset="0"/>
                <a:cs typeface="Calibri Light" panose="020F0302020204030204" pitchFamily="34" charset="0"/>
              </a:rPr>
              <a:t> terheli a rendszert.</a:t>
            </a:r>
          </a:p>
        </p:txBody>
      </p:sp>
      <p:cxnSp>
        <p:nvCxnSpPr>
          <p:cNvPr id="13" name="Összekötő: szögletes 12">
            <a:extLst>
              <a:ext uri="{FF2B5EF4-FFF2-40B4-BE49-F238E27FC236}">
                <a16:creationId xmlns:a16="http://schemas.microsoft.com/office/drawing/2014/main" id="{86591365-623D-47B6-8F46-D8637A8E2118}"/>
              </a:ext>
            </a:extLst>
          </p:cNvPr>
          <p:cNvCxnSpPr>
            <a:endCxn id="21" idx="3"/>
          </p:cNvCxnSpPr>
          <p:nvPr/>
        </p:nvCxnSpPr>
        <p:spPr>
          <a:xfrm flipV="1">
            <a:off x="2088963" y="3661322"/>
            <a:ext cx="1393930" cy="910678"/>
          </a:xfrm>
          <a:prstGeom prst="bentConnector3">
            <a:avLst>
              <a:gd name="adj1" fmla="val 1164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0" name="Dia nagyítása 19">
                <a:extLst>
                  <a:ext uri="{FF2B5EF4-FFF2-40B4-BE49-F238E27FC236}">
                    <a16:creationId xmlns:a16="http://schemas.microsoft.com/office/drawing/2014/main" id="{F6E15A19-FA46-43CD-96A5-65D60FCAA7ED}"/>
                  </a:ext>
                </a:extLst>
              </p:cNvPr>
              <p:cNvGraphicFramePr>
                <a:graphicFrameLocks noChangeAspect="1"/>
              </p:cNvGraphicFramePr>
              <p:nvPr/>
            </p:nvGraphicFramePr>
            <p:xfrm>
              <a:off x="8279384" y="273692"/>
              <a:ext cx="3625547" cy="2039370"/>
            </p:xfrm>
            <a:graphic>
              <a:graphicData uri="http://schemas.microsoft.com/office/powerpoint/2016/slidezoom">
                <pslz:sldZm>
                  <pslz:sldZmObj sldId="516" cId="3772230796">
                    <pslz:zmPr id="{06AA7D89-1BC2-4F48-83E8-529028BC3C01}" returnToParent="0" transitionDur="1000">
                      <p166:blipFill xmlns:p166="http://schemas.microsoft.com/office/powerpoint/2016/6/main">
                        <a:blip r:embed="rId9"/>
                        <a:stretch>
                          <a:fillRect/>
                        </a:stretch>
                      </p166:blipFill>
                      <p166:spPr xmlns:p166="http://schemas.microsoft.com/office/powerpoint/2016/6/main">
                        <a:xfrm>
                          <a:off x="0" y="0"/>
                          <a:ext cx="3625547" cy="2039370"/>
                        </a:xfrm>
                        <a:prstGeom prst="rect">
                          <a:avLst/>
                        </a:prstGeom>
                        <a:ln w="3175">
                          <a:solidFill>
                            <a:prstClr val="ltGray"/>
                          </a:solidFill>
                        </a:ln>
                      </p166:spPr>
                    </pslz:zmPr>
                  </pslz:sldZmObj>
                </pslz:sldZm>
              </a:graphicData>
            </a:graphic>
          </p:graphicFrame>
        </mc:Choice>
        <mc:Fallback xmlns="">
          <p:pic>
            <p:nvPicPr>
              <p:cNvPr id="20" name="Dia nagyítása 19">
                <a:hlinkClick r:id="rId10" action="ppaction://hlinksldjump"/>
                <a:extLst>
                  <a:ext uri="{FF2B5EF4-FFF2-40B4-BE49-F238E27FC236}">
                    <a16:creationId xmlns:a16="http://schemas.microsoft.com/office/drawing/2014/main" id="{F6E15A19-FA46-43CD-96A5-65D60FCAA7ED}"/>
                  </a:ext>
                </a:extLst>
              </p:cNvPr>
              <p:cNvPicPr>
                <a:picLocks noGrp="1" noRot="1" noChangeAspect="1" noMove="1" noResize="1" noEditPoints="1" noAdjustHandles="1" noChangeArrowheads="1" noChangeShapeType="1"/>
              </p:cNvPicPr>
              <p:nvPr/>
            </p:nvPicPr>
            <p:blipFill>
              <a:blip r:embed="rId11"/>
              <a:stretch>
                <a:fillRect/>
              </a:stretch>
            </p:blipFill>
            <p:spPr>
              <a:xfrm>
                <a:off x="8279384" y="273692"/>
                <a:ext cx="3625547" cy="2039370"/>
              </a:xfrm>
              <a:prstGeom prst="rect">
                <a:avLst/>
              </a:prstGeom>
              <a:ln w="3175">
                <a:solidFill>
                  <a:prstClr val="ltGray"/>
                </a:solidFill>
              </a:ln>
            </p:spPr>
          </p:pic>
        </mc:Fallback>
      </mc:AlternateContent>
      <p:cxnSp>
        <p:nvCxnSpPr>
          <p:cNvPr id="23" name="Összekötő: szögletes 22">
            <a:extLst>
              <a:ext uri="{FF2B5EF4-FFF2-40B4-BE49-F238E27FC236}">
                <a16:creationId xmlns:a16="http://schemas.microsoft.com/office/drawing/2014/main" id="{60774F4C-34DE-403B-824F-A8F7B5C0F5B8}"/>
              </a:ext>
            </a:extLst>
          </p:cNvPr>
          <p:cNvCxnSpPr>
            <a:endCxn id="20" idx="2"/>
          </p:cNvCxnSpPr>
          <p:nvPr/>
        </p:nvCxnSpPr>
        <p:spPr>
          <a:xfrm flipV="1">
            <a:off x="8835727" y="2313062"/>
            <a:ext cx="1256431" cy="111593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Kép 24">
            <a:extLst>
              <a:ext uri="{FF2B5EF4-FFF2-40B4-BE49-F238E27FC236}">
                <a16:creationId xmlns:a16="http://schemas.microsoft.com/office/drawing/2014/main" id="{C4B8CE01-FEAF-4C18-BA7B-8FA3B52754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9782" y="2880666"/>
            <a:ext cx="1880218" cy="1880218"/>
          </a:xfrm>
          <a:prstGeom prst="rect">
            <a:avLst/>
          </a:prstGeom>
        </p:spPr>
      </p:pic>
    </p:spTree>
    <p:extLst>
      <p:ext uri="{BB962C8B-B14F-4D97-AF65-F5344CB8AC3E}">
        <p14:creationId xmlns:p14="http://schemas.microsoft.com/office/powerpoint/2010/main" val="3437969876"/>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képernyőkép, számítógép, beltéri látható&#10;&#10;Automatikusan generált leírás">
            <a:extLst>
              <a:ext uri="{FF2B5EF4-FFF2-40B4-BE49-F238E27FC236}">
                <a16:creationId xmlns:a16="http://schemas.microsoft.com/office/drawing/2014/main" id="{CA2870AB-4E80-49EA-ADCB-E139E7051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72230796"/>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7200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a:t>
            </a:r>
            <a:r>
              <a:rPr lang="hu-HU" b="1" dirty="0">
                <a:solidFill>
                  <a:schemeClr val="tx1"/>
                </a:solidFill>
                <a:latin typeface="Calibri Light" panose="020F0302020204030204" pitchFamily="34" charset="0"/>
                <a:cs typeface="Calibri Light" panose="020F0302020204030204" pitchFamily="34" charset="0"/>
              </a:rPr>
              <a:t>&lt;&lt;nem lehetett kihagyni&gt;&gt; </a:t>
            </a:r>
            <a:r>
              <a:rPr lang="hu-HU" dirty="0">
                <a:solidFill>
                  <a:schemeClr val="tx1"/>
                </a:solidFill>
                <a:latin typeface="Calibri Light" panose="020F0302020204030204" pitchFamily="34" charset="0"/>
                <a:cs typeface="Calibri Light" panose="020F0302020204030204" pitchFamily="34" charset="0"/>
              </a:rPr>
              <a:t>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szűk kereszt akkor konfigurációból tudom úgy indítani, hogy ne induljon el a monitorozás.</a:t>
            </a:r>
          </a:p>
        </p:txBody>
      </p:sp>
    </p:spTree>
    <p:extLst>
      <p:ext uri="{BB962C8B-B14F-4D97-AF65-F5344CB8AC3E}">
        <p14:creationId xmlns:p14="http://schemas.microsoft.com/office/powerpoint/2010/main" val="34584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90949 " pathEditMode="relative" rAng="0" ptsTypes="AA">
                                      <p:cBhvr>
                                        <p:cTn id="6" dur="2000" fill="hold"/>
                                        <p:tgtEl>
                                          <p:spTgt spid="3"/>
                                        </p:tgtEl>
                                        <p:attrNameLst>
                                          <p:attrName>ppt_x</p:attrName>
                                          <p:attrName>ppt_y</p:attrName>
                                        </p:attrNameLst>
                                      </p:cBhvr>
                                      <p:rCtr x="0" y="-4548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18137</TotalTime>
  <Words>10716</Words>
  <Application>Microsoft Office PowerPoint</Application>
  <PresentationFormat>Szélesvásznú</PresentationFormat>
  <Paragraphs>1196</Paragraphs>
  <Slides>99</Slides>
  <Notes>85</Notes>
  <HiddenSlides>27</HiddenSlides>
  <MMClips>18</MMClips>
  <ScaleCrop>false</ScaleCrop>
  <HeadingPairs>
    <vt:vector size="6" baseType="variant">
      <vt:variant>
        <vt:lpstr>Használt betűtípusok</vt:lpstr>
      </vt:variant>
      <vt:variant>
        <vt:i4>10</vt:i4>
      </vt:variant>
      <vt:variant>
        <vt:lpstr>Téma</vt:lpstr>
      </vt:variant>
      <vt:variant>
        <vt:i4>1</vt:i4>
      </vt:variant>
      <vt:variant>
        <vt:lpstr>Diacímek</vt:lpstr>
      </vt:variant>
      <vt:variant>
        <vt:i4>99</vt:i4>
      </vt:variant>
    </vt:vector>
  </HeadingPairs>
  <TitlesOfParts>
    <vt:vector size="110" baseType="lpstr">
      <vt:lpstr>Arial</vt:lpstr>
      <vt:lpstr>Arial Nova Cond</vt:lpstr>
      <vt:lpstr>Calibri</vt:lpstr>
      <vt:lpstr>Calibri Light</vt:lpstr>
      <vt:lpstr>Century Gothic</vt:lpstr>
      <vt:lpstr>Courier New</vt:lpstr>
      <vt:lpstr>Monospace</vt:lpstr>
      <vt:lpstr>Times New Roman</vt:lpstr>
      <vt:lpstr>Tw Cen MT</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Tervezett tesztek</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963</cp:revision>
  <dcterms:created xsi:type="dcterms:W3CDTF">2019-06-15T13:08:53Z</dcterms:created>
  <dcterms:modified xsi:type="dcterms:W3CDTF">2021-10-25T17:31:44Z</dcterms:modified>
</cp:coreProperties>
</file>